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munita.zdrave.cz/pet-rad-pro-lepsi-imunitu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009892"/>
              </p:ext>
            </p:extLst>
          </p:nvPr>
        </p:nvGraphicFramePr>
        <p:xfrm>
          <a:off x="2283749" y="2000212"/>
          <a:ext cx="6858050" cy="4857788"/>
        </p:xfrm>
        <a:graphic>
          <a:graphicData uri="http://schemas.openxmlformats.org/drawingml/2006/table">
            <a:tbl>
              <a:tblPr/>
              <a:tblGrid>
                <a:gridCol w="36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0" y="44486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cs-CZ" sz="2000" dirty="0"/>
              <a:t>Obilnina</a:t>
            </a:r>
          </a:p>
          <a:p>
            <a:pPr marL="342900" indent="-342900">
              <a:buAutoNum type="arabicPeriod"/>
            </a:pPr>
            <a:r>
              <a:rPr lang="cs-CZ" sz="2000" dirty="0"/>
              <a:t>Luštěnina</a:t>
            </a:r>
          </a:p>
          <a:p>
            <a:pPr marL="342900" indent="-342900">
              <a:buAutoNum type="arabicPeriod"/>
            </a:pPr>
            <a:r>
              <a:rPr lang="cs-CZ" sz="2000" dirty="0"/>
              <a:t>Brukev řepka …</a:t>
            </a:r>
          </a:p>
          <a:p>
            <a:pPr marL="342900" indent="-342900">
              <a:buAutoNum type="arabicPeriod"/>
            </a:pPr>
            <a:r>
              <a:rPr lang="cs-CZ" sz="2000" dirty="0"/>
              <a:t>Provazy jinak</a:t>
            </a:r>
          </a:p>
          <a:p>
            <a:pPr marL="342900" indent="-342900">
              <a:buAutoNum type="arabicPeriod"/>
            </a:pPr>
            <a:r>
              <a:rPr lang="cs-CZ" sz="2000" dirty="0"/>
              <a:t>Jetel….</a:t>
            </a:r>
          </a:p>
          <a:p>
            <a:pPr marL="342900" indent="-342900">
              <a:buAutoNum type="arabicPeriod"/>
            </a:pPr>
            <a:r>
              <a:rPr lang="cs-CZ" sz="2000" dirty="0"/>
              <a:t>Ekosystém=neživá příroda +…</a:t>
            </a:r>
          </a:p>
          <a:p>
            <a:pPr marL="342900" indent="-342900">
              <a:buAutoNum type="arabicPeriod"/>
            </a:pPr>
            <a:r>
              <a:rPr lang="cs-CZ" sz="2000" dirty="0"/>
              <a:t>Přadná rostlina</a:t>
            </a:r>
          </a:p>
          <a:p>
            <a:pPr marL="342900" indent="-342900">
              <a:buAutoNum type="arabicPeriod"/>
            </a:pPr>
            <a:r>
              <a:rPr lang="cs-CZ" sz="2000" dirty="0"/>
              <a:t>Ekosystém je umělý  a ….</a:t>
            </a:r>
          </a:p>
          <a:p>
            <a:pPr marL="342900" indent="-342900">
              <a:buAutoNum type="arabicPeriod"/>
            </a:pPr>
            <a:r>
              <a:rPr lang="cs-CZ" sz="2000" dirty="0"/>
              <a:t>Do piva se dává z ječmene….</a:t>
            </a:r>
          </a:p>
          <a:p>
            <a:pPr marL="342900" indent="-342900">
              <a:buAutoNum type="arabicPeriod"/>
            </a:pPr>
            <a:r>
              <a:rPr lang="cs-CZ" sz="2000" dirty="0"/>
              <a:t>Kvašené krmivo pro zvířata</a:t>
            </a:r>
          </a:p>
          <a:p>
            <a:pPr marL="342900" indent="-342900">
              <a:buAutoNum type="arabicPeriod"/>
            </a:pPr>
            <a:r>
              <a:rPr lang="cs-CZ" sz="2000" dirty="0"/>
              <a:t>Brambory, řepa  jsou…</a:t>
            </a:r>
          </a:p>
          <a:p>
            <a:pPr marL="342900" indent="-342900">
              <a:buAutoNum type="arabicPeriod"/>
            </a:pPr>
            <a:r>
              <a:rPr lang="cs-CZ" sz="2000" dirty="0"/>
              <a:t>Slunečnice, řepka olejka jsou..</a:t>
            </a:r>
          </a:p>
          <a:p>
            <a:pPr marL="342900" indent="-342900">
              <a:buAutoNum type="arabicPeriod"/>
            </a:pPr>
            <a:endParaRPr lang="cs-CZ" sz="2000" dirty="0"/>
          </a:p>
        </p:txBody>
      </p:sp>
      <p:pic>
        <p:nvPicPr>
          <p:cNvPr id="4" name="Picture 4" descr="http://botanika.wendys.cz/kytky/prew.php?../foto/O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2114" y="0"/>
            <a:ext cx="2651785" cy="1988839"/>
          </a:xfrm>
          <a:prstGeom prst="rect">
            <a:avLst/>
          </a:prstGeom>
          <a:noFill/>
        </p:spPr>
      </p:pic>
      <p:pic>
        <p:nvPicPr>
          <p:cNvPr id="5" name="Picture 4" descr="http://im.atlasrostlin.cz/fazol-obecny/556/5561-plant_main-euar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88" y="4749600"/>
            <a:ext cx="2304256" cy="2084252"/>
          </a:xfrm>
          <a:prstGeom prst="rect">
            <a:avLst/>
          </a:prstGeom>
          <a:noFill/>
        </p:spPr>
      </p:pic>
      <p:pic>
        <p:nvPicPr>
          <p:cNvPr id="6" name="Picture 2" descr="http://vfu-www.vfu.cz/vegetabilie/plodiny/czech/Len_detail.jpg"/>
          <p:cNvPicPr>
            <a:picLocks noChangeAspect="1" noChangeArrowheads="1"/>
          </p:cNvPicPr>
          <p:nvPr/>
        </p:nvPicPr>
        <p:blipFill rotWithShape="1">
          <a:blip r:embed="rId4" cstate="print"/>
          <a:srcRect t="20677"/>
          <a:stretch/>
        </p:blipFill>
        <p:spPr bwMode="auto">
          <a:xfrm>
            <a:off x="7122832" y="4714883"/>
            <a:ext cx="2001067" cy="2118969"/>
          </a:xfrm>
          <a:prstGeom prst="rect">
            <a:avLst/>
          </a:prstGeom>
          <a:noFill/>
        </p:spPr>
      </p:pic>
      <p:pic>
        <p:nvPicPr>
          <p:cNvPr id="7" name="Picture 2" descr="http://images.google.com/url?source=imglanding&amp;ct=img&amp;q=http://www.styllmed.sk/domain/sylmed/files/anti-age/psenica.jpg&amp;sa=X&amp;ei=UvUnT_LJOsOKhQeumu2yBQ&amp;ved=0CAwQ8wc4Dw&amp;usg=AFQjCNGwNeV2FuOI5wKBp_0rVWUPKAVvX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4751" y="-23233"/>
            <a:ext cx="1980387" cy="2012073"/>
          </a:xfrm>
          <a:prstGeom prst="rect">
            <a:avLst/>
          </a:prstGeom>
          <a:noFill/>
        </p:spPr>
      </p:pic>
      <p:pic>
        <p:nvPicPr>
          <p:cNvPr id="8" name="Picture 2" descr="http://www.gerste.cz/img/picture/149/slunecnice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22832" y="2636912"/>
            <a:ext cx="1994687" cy="15010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949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324104"/>
              </p:ext>
            </p:extLst>
          </p:nvPr>
        </p:nvGraphicFramePr>
        <p:xfrm>
          <a:off x="1187624" y="764704"/>
          <a:ext cx="6858050" cy="4857788"/>
        </p:xfrm>
        <a:graphic>
          <a:graphicData uri="http://schemas.openxmlformats.org/drawingml/2006/table">
            <a:tbl>
              <a:tblPr/>
              <a:tblGrid>
                <a:gridCol w="36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609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67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07504" y="260648"/>
            <a:ext cx="53091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427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373306"/>
            <a:ext cx="8815965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Co v hrášku najdeme?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Hrášek je bohatý na vitamíny skupiny B,</a:t>
            </a:r>
            <a:r>
              <a:rPr kumimoji="0" lang="cs-CZ" altLang="cs-C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vitamín C, E, 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 jednom šálku</a:t>
            </a:r>
            <a:r>
              <a:rPr kumimoji="0" lang="cs-CZ" altLang="cs-CZ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hrášku najdete 44 % vitamínu 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Dále je v něm kyselina listová, hořčík, draslík, fosfor, vápník,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železo, zinek, měď, molybden a plno bílkovin.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Zdravotní účinky hrášku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Konzumace hrášku napomáhá 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snižování cholesterolu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lehce 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snižuje krevní tlak, podporuje činnost slinivky břišní a slouží i jako prevence osteoporózy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Posiluje vlasy, kosti, svaly, nervy i samotné srdce.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Je vhodný při depresi, častém kolísání nálad a nervozitě. U plodu dokonce podporuje vývoj nervové soustavy. Hrášek je dobrý i pro naše oči, udržuje pleť zdravou, předchází tvorbě vrásek a </a:t>
            </a:r>
            <a:r>
              <a:rPr kumimoji="0" lang="cs-CZ" altLang="cs-CZ" sz="2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zvyšuje obranyschopnost organismu</a:t>
            </a:r>
            <a:r>
              <a:rPr kumimoji="0" lang="cs-CZ" altLang="cs-CZ" sz="2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915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53BBDDCA-7581-5A8F-16A5-C2CE23E58960}"/>
              </a:ext>
            </a:extLst>
          </p:cNvPr>
          <p:cNvSpPr txBox="1"/>
          <p:nvPr/>
        </p:nvSpPr>
        <p:spPr>
          <a:xfrm>
            <a:off x="107504" y="116632"/>
            <a:ext cx="7616188" cy="77559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sz="2400" dirty="0"/>
              <a:t>Které vitamíny jsou obsaženy v hrášku?</a:t>
            </a:r>
          </a:p>
          <a:p>
            <a:pPr marL="342900" indent="-342900">
              <a:buAutoNum type="arabicPeriod"/>
            </a:pPr>
            <a:endParaRPr lang="cs-CZ" sz="2400" dirty="0"/>
          </a:p>
          <a:p>
            <a:pPr marL="342900" indent="-342900">
              <a:buAutoNum type="arabicPeriod"/>
            </a:pPr>
            <a:r>
              <a:rPr lang="cs-CZ" altLang="cs-CZ" sz="2400" dirty="0">
                <a:latin typeface="Arial" charset="0"/>
                <a:cs typeface="Arial" charset="0"/>
              </a:rPr>
              <a:t>Jaké množství vitamínu K najdeme v jednom</a:t>
            </a: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šálku?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lang="cs-CZ" altLang="cs-CZ" sz="2400" dirty="0">
                <a:latin typeface="Arial" charset="0"/>
                <a:cs typeface="Arial" charset="0"/>
              </a:rPr>
              <a:t>Kromě minerálů je v něm i plno….</a:t>
            </a:r>
          </a:p>
          <a:p>
            <a:pPr marL="342900" indent="-342900">
              <a:buAutoNum type="arabicPeriod"/>
            </a:pPr>
            <a:endParaRPr lang="cs-CZ" altLang="cs-CZ" sz="2400" dirty="0"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Konzumace hrášku snižuje….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Hrášek slouží i jako prevence….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Hrášek posiluje……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U plodu dokonce podporuje vývoj….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kumimoji="0" lang="cs-CZ" alt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Udržuje zdravou…</a:t>
            </a:r>
          </a:p>
          <a:p>
            <a:pPr marL="342900" indent="-342900">
              <a:buAutoNum type="arabicPeriod"/>
            </a:pP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r>
              <a:rPr lang="cs-CZ" altLang="cs-CZ" sz="2400" dirty="0">
                <a:latin typeface="Arial" charset="0"/>
                <a:cs typeface="Arial" charset="0"/>
              </a:rPr>
              <a:t>Hrášek zvyšuje….</a:t>
            </a:r>
            <a:endParaRPr kumimoji="0" lang="cs-CZ" altLang="cs-C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endParaRPr kumimoji="0" lang="cs-CZ" altLang="cs-CZ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endParaRPr lang="cs-CZ" altLang="cs-CZ" dirty="0"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endParaRPr lang="cs-CZ" altLang="cs-CZ" dirty="0"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indent="-3429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10319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349</Words>
  <Application>Microsoft Office PowerPoint</Application>
  <PresentationFormat>Předvádění na obrazovce (4:3)</PresentationFormat>
  <Paragraphs>150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 Trnková</dc:creator>
  <cp:lastModifiedBy>Iva Trnková</cp:lastModifiedBy>
  <cp:revision>4</cp:revision>
  <cp:lastPrinted>2023-06-14T12:03:03Z</cp:lastPrinted>
  <dcterms:created xsi:type="dcterms:W3CDTF">2023-06-14T07:11:08Z</dcterms:created>
  <dcterms:modified xsi:type="dcterms:W3CDTF">2023-06-14T12:06:19Z</dcterms:modified>
</cp:coreProperties>
</file>