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5" r:id="rId13"/>
    <p:sldId id="271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56B76-BE58-49F2-AC30-DC041362E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60BB48C-E5EF-4CB1-A4D4-C4C376AFD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0E3B7B-A612-49EB-B45D-32196DB4E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7F7B-549F-4678-8416-355920AD21C7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61824D-0B34-4D17-B8C0-8E0CCD781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6634BA-4369-4248-9608-8F5D4290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5F7D-24FD-4A5B-845E-DD563F4D0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01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B46352-E3B6-4ACF-9CA6-7A0B58E60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589B6B9-FD6E-4851-A9B0-1932B0929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DDEFFE-63DC-4145-B1CA-8159E3EE0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7F7B-549F-4678-8416-355920AD21C7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54153F-2113-4D51-BCE6-BD1192497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7675D3-527E-4445-8ACC-EDDCD7A7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5F7D-24FD-4A5B-845E-DD563F4D0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14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006C8C0-06B3-4AB6-9AF3-1B4EF3843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DE0A8F6-150F-474D-9939-CFAAB673A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735255-4715-4F87-81F3-03FCD2E6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7F7B-549F-4678-8416-355920AD21C7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422EAA-5BDA-4CB2-9CAC-386D8B8C5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3DA76F-2358-4E56-A3F2-7E26B98B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5F7D-24FD-4A5B-845E-DD563F4D0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43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081344-9BE8-48EF-846B-477651808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437EBF-6923-4C2C-906D-2AF1CB4C0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A6B36F-AA32-46E6-805F-15A484440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7F7B-549F-4678-8416-355920AD21C7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A842C-CE95-40C8-9963-B13B2C7B0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1D59D7-8D82-434E-82C8-3ABAFD1FA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5F7D-24FD-4A5B-845E-DD563F4D0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41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C8A80C-F78F-434C-889A-D446CE3B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1E183AC-041C-41FE-AA96-940069976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8EE93D-FA61-4E74-84AB-9F1CD7037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7F7B-549F-4678-8416-355920AD21C7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4F504E-9A2E-49C2-B338-FBDB121DD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5958A6-38F8-415C-B05A-C22789E30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5F7D-24FD-4A5B-845E-DD563F4D0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47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E5C65-DEAC-4902-B264-E21E408B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B0330C-C7A0-4829-8BF3-41A4FF5D3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A4A6A8-7BCC-4F65-9948-D59D540B7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262EDB-7AF7-4FC4-A671-F1F2E0B02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7F7B-549F-4678-8416-355920AD21C7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3361A5-99F5-4F09-AEB7-8207C93E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1F32EF-68FE-43CA-8DD4-09915146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5F7D-24FD-4A5B-845E-DD563F4D0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12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7E3F8-E925-4404-AC9D-E091D44CB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7A7D6C-921C-491C-AA8E-B05025C45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7F5F35-FA7E-49E3-A07A-628581FC4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ABE495D-8D07-4E35-9DE0-BDADE611C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B43669-E5EE-4231-A1C9-90C0101E2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6FC70D7-DE6F-4FC2-8715-7F6956C2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7F7B-549F-4678-8416-355920AD21C7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0BB980B-2A73-43F0-BC66-4FF5ADE9E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50ABAE1-0182-41E7-A75F-1DE6AE2C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5F7D-24FD-4A5B-845E-DD563F4D0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47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488465-0C17-410C-9CBF-7EE58352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210C2F-D954-48CB-AA2F-06155A494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7F7B-549F-4678-8416-355920AD21C7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6AE1B4B-2BF7-4791-8EA0-CC573D5F4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ABED44-993D-46C8-BA04-2A327144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5F7D-24FD-4A5B-845E-DD563F4D0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41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AE9D459-EC57-46BA-BE94-2287A0E4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7F7B-549F-4678-8416-355920AD21C7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4E7EB64-3366-4A55-903B-AE0940521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CEB6FA-2909-4A41-9ECE-57D4F344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5F7D-24FD-4A5B-845E-DD563F4D0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4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60D6A7-F91A-4947-8F05-0752888C4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E53816-047C-46F6-8282-F878D8170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BBBBD8C-7FF8-4F16-81FD-DCCEA9EAB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DDB497-6289-439A-91B1-39FA791C4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7F7B-549F-4678-8416-355920AD21C7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C1E184-3EBD-4CB3-9F04-47F1DB3F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9F2314-BB4D-4BE3-8DA1-E5B4D348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5F7D-24FD-4A5B-845E-DD563F4D0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07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9BC2A-E95E-4BC9-9D2B-A7779C9AA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A611DEE-22D6-429F-A431-12CF34F0E7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966A20-CECD-4062-A179-D3494B14D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2ADCE7-4E54-4A92-AB8B-891FB0E4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7F7B-549F-4678-8416-355920AD21C7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DE95E9-0D78-4492-A7E2-49C2D7D2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91C0DE-5E27-439A-A12B-99B10A877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85F7D-24FD-4A5B-845E-DD563F4D0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68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93D16EF-52CE-496D-9005-E06F2C7C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817E0B-F79B-4C97-8C62-DAD5555AE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1A48B5-33E7-4049-940B-45094A0CC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27F7B-549F-4678-8416-355920AD21C7}" type="datetimeFigureOut">
              <a:rPr lang="cs-CZ" smtClean="0"/>
              <a:t>10.11.2024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7F97EC-D212-4CA6-956E-DA6010751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9E5FCC-D072-46D8-A2D0-3A65D5E50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85F7D-24FD-4A5B-845E-DD563F4D0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06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CQXTLNhpZ8" TargetMode="External"/><Relationship Id="rId2" Type="http://schemas.openxmlformats.org/officeDocument/2006/relationships/hyperlink" Target="https://www.youtube.com/watch?v=9s77SgaPNT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sX-TS3zX-Y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hradavpohode.cz/zvp-vermikomposter-diy-box-x134865" TargetMode="External"/><Relationship Id="rId2" Type="http://schemas.openxmlformats.org/officeDocument/2006/relationships/hyperlink" Target="https://www.hnojnizizaly.cz/informace/nase-zizaly-historie/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zbozi.cz/vyrobek/keter-mega-komposter-650-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6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8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 descr="Obsah obrázku exteriér, zahrada&#10;&#10;Popis byl vytvořen automaticky">
            <a:extLst>
              <a:ext uri="{FF2B5EF4-FFF2-40B4-BE49-F238E27FC236}">
                <a16:creationId xmlns:a16="http://schemas.microsoft.com/office/drawing/2014/main" id="{394F8C75-F828-4268-9D99-1F25E82AAA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1000504"/>
            <a:ext cx="5581650" cy="3114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5E73578-6CD1-4C45-9B3F-33E35931A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6959" y="4953273"/>
            <a:ext cx="9409982" cy="1066118"/>
          </a:xfrm>
        </p:spPr>
        <p:txBody>
          <a:bodyPr anchor="b">
            <a:normAutofit/>
          </a:bodyPr>
          <a:lstStyle/>
          <a:p>
            <a:r>
              <a:rPr lang="cs-CZ" sz="4400" b="1" dirty="0">
                <a:solidFill>
                  <a:schemeClr val="accent2">
                    <a:lumMod val="75000"/>
                  </a:schemeClr>
                </a:solidFill>
              </a:rPr>
              <a:t>Kompostování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CFAFDB-41F9-4953-B511-EF2913E0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6447" y="6019391"/>
            <a:ext cx="7631953" cy="505696"/>
          </a:xfrm>
        </p:spPr>
        <p:txBody>
          <a:bodyPr anchor="t">
            <a:norm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Navracení organické hmoty do půdy</a:t>
            </a:r>
          </a:p>
        </p:txBody>
      </p:sp>
    </p:spTree>
    <p:extLst>
      <p:ext uri="{BB962C8B-B14F-4D97-AF65-F5344CB8AC3E}">
        <p14:creationId xmlns:p14="http://schemas.microsoft.com/office/powerpoint/2010/main" val="1471767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F0746B-3688-408E-A50D-83C99C161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Vermikompostování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DB3831-2DFB-442E-BFE1-555D5AB44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sz="2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Vyrábět </a:t>
            </a:r>
            <a:r>
              <a:rPr lang="cs-CZ" sz="2600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vermikompost</a:t>
            </a:r>
            <a:r>
              <a:rPr lang="cs-CZ" sz="2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lze na volné půdě (jsou to hromady 2 m široké</a:t>
            </a:r>
            <a:br>
              <a:rPr lang="cs-CZ" sz="2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max. 0,6 m vysoké).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sz="2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cs-CZ" sz="2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vermikompostování</a:t>
            </a:r>
            <a:r>
              <a:rPr lang="cs-CZ" sz="2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lze využít i </a:t>
            </a:r>
            <a:r>
              <a:rPr lang="cs-CZ" sz="2600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vermikompostér</a:t>
            </a:r>
            <a:r>
              <a:rPr lang="cs-CZ" sz="26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sz="2600" dirty="0"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cs-CZ" sz="2600" dirty="0" err="1">
                <a:ea typeface="Calibri" panose="020F0502020204030204" pitchFamily="34" charset="0"/>
                <a:cs typeface="Times New Roman" panose="02020603050405020304" pitchFamily="18" charset="0"/>
              </a:rPr>
              <a:t>vermikompostování</a:t>
            </a:r>
            <a:r>
              <a:rPr lang="cs-CZ" sz="2600" dirty="0">
                <a:ea typeface="Calibri" panose="020F0502020204030204" pitchFamily="34" charset="0"/>
                <a:cs typeface="Times New Roman" panose="02020603050405020304" pitchFamily="18" charset="0"/>
              </a:rPr>
              <a:t> využíváme činnost žížal hnojních nebo kalifornských.</a:t>
            </a:r>
            <a:endParaRPr lang="cs-CZ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600" b="1" dirty="0"/>
              <a:t>žížala hnojní (</a:t>
            </a:r>
            <a:r>
              <a:rPr lang="cs-CZ" sz="2600" b="1" dirty="0" err="1"/>
              <a:t>Eisenia</a:t>
            </a:r>
            <a:r>
              <a:rPr lang="cs-CZ" sz="2600" b="1" dirty="0"/>
              <a:t> </a:t>
            </a:r>
            <a:r>
              <a:rPr lang="cs-CZ" sz="2600" b="1" dirty="0" err="1"/>
              <a:t>foetida</a:t>
            </a:r>
            <a:r>
              <a:rPr lang="cs-CZ" sz="2600" b="1" dirty="0"/>
              <a:t>) </a:t>
            </a:r>
            <a:r>
              <a:rPr lang="cs-CZ" sz="2600" dirty="0"/>
              <a:t>– žije běžně v hnijících materiálech, kompostech</a:t>
            </a:r>
            <a:br>
              <a:rPr lang="cs-CZ" sz="2600" dirty="0"/>
            </a:br>
            <a:r>
              <a:rPr lang="cs-CZ" sz="2600" dirty="0"/>
              <a:t>a hnojích, má úzké červeně zabarvené tělo. Je vhodná pro zahradní kompostování</a:t>
            </a:r>
            <a:br>
              <a:rPr lang="cs-CZ" sz="2600" dirty="0"/>
            </a:br>
            <a:r>
              <a:rPr lang="cs-CZ" sz="2600" dirty="0"/>
              <a:t>i do bytových </a:t>
            </a:r>
            <a:r>
              <a:rPr lang="cs-CZ" sz="2600" dirty="0" err="1"/>
              <a:t>vermikompostérů</a:t>
            </a:r>
            <a:endParaRPr lang="cs-CZ" sz="2600" dirty="0"/>
          </a:p>
          <a:p>
            <a:r>
              <a:rPr lang="cs-CZ" sz="2600" b="1" dirty="0"/>
              <a:t>žížala kalifornská (</a:t>
            </a:r>
            <a:r>
              <a:rPr lang="cs-CZ" sz="2600" b="1" dirty="0" err="1"/>
              <a:t>Eisenia</a:t>
            </a:r>
            <a:r>
              <a:rPr lang="cs-CZ" sz="2600" b="1" dirty="0"/>
              <a:t> </a:t>
            </a:r>
            <a:r>
              <a:rPr lang="cs-CZ" sz="2600" b="1" dirty="0" err="1"/>
              <a:t>andrei</a:t>
            </a:r>
            <a:r>
              <a:rPr lang="cs-CZ" sz="2600" b="1" dirty="0"/>
              <a:t>) </a:t>
            </a:r>
            <a:r>
              <a:rPr lang="cs-CZ" sz="2600" dirty="0"/>
              <a:t>– je vyšlechtěným druhem žížaly hnojní,</a:t>
            </a:r>
            <a:br>
              <a:rPr lang="cs-CZ" sz="2600" dirty="0"/>
            </a:br>
            <a:r>
              <a:rPr lang="cs-CZ" sz="2600" dirty="0"/>
              <a:t>je tmavě červená a žravější než žížala hnojní. Žije v hnijících materiálech obsahujících organickou hmotu, bohatou na mikrobiální život. Je vhodná</a:t>
            </a:r>
            <a:br>
              <a:rPr lang="cs-CZ" sz="2600" dirty="0"/>
            </a:br>
            <a:r>
              <a:rPr lang="cs-CZ" sz="2600" dirty="0"/>
              <a:t>do bytových </a:t>
            </a:r>
            <a:r>
              <a:rPr lang="cs-CZ" sz="2600" dirty="0" err="1"/>
              <a:t>vermikompostérů</a:t>
            </a:r>
            <a:endParaRPr lang="cs-CZ" sz="2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9065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B4D578A-F2C4-4EA9-A811-B48E66D63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C5D9A7-3805-4FD9-9006-A06B0985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57" y="5561814"/>
            <a:ext cx="9707911" cy="7729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žížala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kalifornská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(vlevo) 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žížala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hnojní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(vpravo)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7" name="Obrázek 6" descr="Obsah obrázku bezobratlí, červ, tmavé&#10;&#10;Popis byl vytvořen automaticky">
            <a:extLst>
              <a:ext uri="{FF2B5EF4-FFF2-40B4-BE49-F238E27FC236}">
                <a16:creationId xmlns:a16="http://schemas.microsoft.com/office/drawing/2014/main" id="{21A9A886-6D0A-4AE7-8F14-B0120D1B8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92" y="1177107"/>
            <a:ext cx="4533764" cy="2912943"/>
          </a:xfrm>
          <a:prstGeom prst="rect">
            <a:avLst/>
          </a:prstGeom>
        </p:spPr>
      </p:pic>
      <p:pic>
        <p:nvPicPr>
          <p:cNvPr id="5" name="Zástupný obsah 4" descr="Obsah obrázku červ&#10;&#10;Popis byl vytvořen automaticky">
            <a:extLst>
              <a:ext uri="{FF2B5EF4-FFF2-40B4-BE49-F238E27FC236}">
                <a16:creationId xmlns:a16="http://schemas.microsoft.com/office/drawing/2014/main" id="{9E31DD02-D7E7-477F-B868-8818F12FC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18" y="1182774"/>
            <a:ext cx="4533764" cy="290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32404E-2816-44F1-82C5-785BCE723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pPr algn="ctr"/>
            <a:r>
              <a:rPr lang="cs-CZ" sz="3400" b="1" dirty="0">
                <a:solidFill>
                  <a:schemeClr val="accent2">
                    <a:lumMod val="75000"/>
                  </a:schemeClr>
                </a:solidFill>
              </a:rPr>
              <a:t>Systémy </a:t>
            </a:r>
            <a:r>
              <a:rPr lang="cs-CZ" sz="3400" b="1" dirty="0" err="1">
                <a:solidFill>
                  <a:schemeClr val="accent2">
                    <a:lumMod val="75000"/>
                  </a:schemeClr>
                </a:solidFill>
              </a:rPr>
              <a:t>vermikompostování</a:t>
            </a:r>
            <a:r>
              <a:rPr lang="cs-CZ" sz="3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CC5954-04AC-490A-A06B-D14A995E5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b="1" dirty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cs-CZ" sz="1900" b="1" dirty="0" err="1">
                <a:solidFill>
                  <a:schemeClr val="accent6">
                    <a:lumMod val="75000"/>
                  </a:schemeClr>
                </a:solidFill>
              </a:rPr>
              <a:t>Maloprodukční</a:t>
            </a:r>
            <a:r>
              <a:rPr lang="cs-CZ" sz="19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900" b="1" dirty="0" err="1">
                <a:solidFill>
                  <a:schemeClr val="accent6">
                    <a:lumMod val="75000"/>
                  </a:schemeClr>
                </a:solidFill>
              </a:rPr>
              <a:t>vermikompostování</a:t>
            </a:r>
            <a:endParaRPr lang="cs-CZ" sz="19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1900" b="1" dirty="0"/>
              <a:t>     Slouží k němu domácí </a:t>
            </a:r>
            <a:r>
              <a:rPr lang="cs-CZ" sz="1900" b="1" dirty="0" err="1"/>
              <a:t>vermikompostéry</a:t>
            </a:r>
            <a:r>
              <a:rPr lang="cs-CZ" sz="1900" b="1" dirty="0"/>
              <a:t>.</a:t>
            </a:r>
          </a:p>
          <a:p>
            <a:pPr marL="0" indent="0">
              <a:buNone/>
            </a:pPr>
            <a:endParaRPr lang="cs-CZ" sz="1900" b="1" dirty="0"/>
          </a:p>
          <a:p>
            <a:pPr marL="0" indent="0">
              <a:buNone/>
            </a:pPr>
            <a:r>
              <a:rPr lang="cs-CZ" sz="1900" b="1" dirty="0">
                <a:solidFill>
                  <a:schemeClr val="accent6">
                    <a:lumMod val="75000"/>
                  </a:schemeClr>
                </a:solidFill>
              </a:rPr>
              <a:t>2. Velkoprodukční </a:t>
            </a:r>
            <a:r>
              <a:rPr lang="cs-CZ" sz="1900" b="1" dirty="0" err="1">
                <a:solidFill>
                  <a:schemeClr val="accent6">
                    <a:lumMod val="75000"/>
                  </a:schemeClr>
                </a:solidFill>
              </a:rPr>
              <a:t>vermikompostování</a:t>
            </a:r>
            <a:endParaRPr lang="cs-CZ" sz="19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1900" b="1" dirty="0"/>
              <a:t>     Probíhá:</a:t>
            </a:r>
          </a:p>
          <a:p>
            <a:r>
              <a:rPr lang="cs-CZ" sz="1900" b="1" dirty="0"/>
              <a:t>Na volné ploše</a:t>
            </a:r>
          </a:p>
          <a:p>
            <a:r>
              <a:rPr lang="cs-CZ" sz="1900" b="1" dirty="0"/>
              <a:t>V boxech</a:t>
            </a:r>
          </a:p>
          <a:p>
            <a:r>
              <a:rPr lang="cs-CZ" sz="1900" b="1" dirty="0"/>
              <a:t>Ve </a:t>
            </a:r>
            <a:r>
              <a:rPr lang="cs-CZ" sz="1900" b="1" dirty="0" err="1"/>
              <a:t>vermireaktorech</a:t>
            </a:r>
            <a:endParaRPr lang="cs-CZ" sz="1900" b="1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2E8C57F1-5B4B-4DA0-A9A4-92761933D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22" y="661916"/>
            <a:ext cx="4488011" cy="5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06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610F22-D964-CF58-4031-D6A25319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Tvorba modelu </a:t>
            </a:r>
            <a:r>
              <a:rPr lang="cs-CZ" b="1" dirty="0" err="1">
                <a:solidFill>
                  <a:schemeClr val="accent4">
                    <a:lumMod val="50000"/>
                  </a:schemeClr>
                </a:solidFill>
              </a:rPr>
              <a:t>vermikompostéru</a:t>
            </a:r>
            <a:endParaRPr lang="cs-CZ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Zástupný obsah 4" descr="Obsah obrázku osoba, oblečení, Lidská tvář, stůl&#10;&#10;Popis byl vytvořen automaticky">
            <a:extLst>
              <a:ext uri="{FF2B5EF4-FFF2-40B4-BE49-F238E27FC236}">
                <a16:creationId xmlns:a16="http://schemas.microsoft.com/office/drawing/2014/main" id="{B37BE4C6-269F-D551-F81C-CE87CECC6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5722"/>
            <a:ext cx="3048000" cy="2032000"/>
          </a:xfrm>
        </p:spPr>
      </p:pic>
      <p:pic>
        <p:nvPicPr>
          <p:cNvPr id="7" name="Obrázek 6" descr="Obsah obrázku text, interiér, prášek, umělá hmota&#10;&#10;Popis byl vytvořen automaticky">
            <a:extLst>
              <a:ext uri="{FF2B5EF4-FFF2-40B4-BE49-F238E27FC236}">
                <a16:creationId xmlns:a16="http://schemas.microsoft.com/office/drawing/2014/main" id="{93E5EC06-1A13-02A3-1E9C-F7C8F95D9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58" y="1935722"/>
            <a:ext cx="3048000" cy="2032000"/>
          </a:xfrm>
          <a:prstGeom prst="rect">
            <a:avLst/>
          </a:prstGeom>
        </p:spPr>
      </p:pic>
      <p:pic>
        <p:nvPicPr>
          <p:cNvPr id="9" name="Obrázek 8" descr="Obsah obrázku osoba, oblečení, interiér, Lidská tvář&#10;&#10;Popis byl vytvořen automaticky">
            <a:extLst>
              <a:ext uri="{FF2B5EF4-FFF2-40B4-BE49-F238E27FC236}">
                <a16:creationId xmlns:a16="http://schemas.microsoft.com/office/drawing/2014/main" id="{A4E91DFD-29B4-1980-BF4D-B25B0DBA1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16" y="1935722"/>
            <a:ext cx="3048000" cy="2032000"/>
          </a:xfrm>
          <a:prstGeom prst="rect">
            <a:avLst/>
          </a:prstGeom>
        </p:spPr>
      </p:pic>
      <p:pic>
        <p:nvPicPr>
          <p:cNvPr id="11" name="Obrázek 10" descr="Obsah obrázku šálek, nealkoholický nápoj, interiér, jídlo&#10;&#10;Popis byl vytvořen automaticky">
            <a:extLst>
              <a:ext uri="{FF2B5EF4-FFF2-40B4-BE49-F238E27FC236}">
                <a16:creationId xmlns:a16="http://schemas.microsoft.com/office/drawing/2014/main" id="{9C12EA9A-49F4-6C44-9B48-40A57A37F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58920"/>
            <a:ext cx="3048000" cy="2032000"/>
          </a:xfrm>
          <a:prstGeom prst="rect">
            <a:avLst/>
          </a:prstGeom>
        </p:spPr>
      </p:pic>
      <p:pic>
        <p:nvPicPr>
          <p:cNvPr id="19" name="Obrázek 18" descr="Obsah obrázku nádobí, Servírovací nádobí, interiér, keramika&#10;&#10;Popis byl vytvořen automaticky">
            <a:extLst>
              <a:ext uri="{FF2B5EF4-FFF2-40B4-BE49-F238E27FC236}">
                <a16:creationId xmlns:a16="http://schemas.microsoft.com/office/drawing/2014/main" id="{66C8DC41-B001-0F9A-A996-A8890C7544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58" y="4058920"/>
            <a:ext cx="3048000" cy="2032000"/>
          </a:xfrm>
          <a:prstGeom prst="rect">
            <a:avLst/>
          </a:prstGeom>
        </p:spPr>
      </p:pic>
      <p:pic>
        <p:nvPicPr>
          <p:cNvPr id="21" name="Obrázek 20" descr="Obsah obrázku nealkoholický nápoj, osoba, držení, pití&#10;&#10;Popis byl vytvořen automaticky">
            <a:extLst>
              <a:ext uri="{FF2B5EF4-FFF2-40B4-BE49-F238E27FC236}">
                <a16:creationId xmlns:a16="http://schemas.microsoft.com/office/drawing/2014/main" id="{F75A25A5-EDCB-8D2B-16F9-79FFCAA11B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16" y="4058920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05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8E12E-5E86-4B96-903A-08AAE8B4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Odkazy na užitečná videa k inspiraci</a:t>
            </a:r>
            <a:br>
              <a:rPr lang="cs-CZ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pro domácí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vermikompostování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7F1748-0A1F-477E-8730-74FEB60A5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https://www.youtube.com/watch?v=9s77SgaPNTI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https://www.youtube.com/watch?v=MCQXTLNhpZ8</a:t>
            </a:r>
            <a:endParaRPr lang="cs-CZ" dirty="0"/>
          </a:p>
          <a:p>
            <a:r>
              <a:rPr lang="cs-CZ" dirty="0">
                <a:hlinkClick r:id="rId4"/>
              </a:rPr>
              <a:t>https://www.youtube.com/watch?v=CsX-TS3zX-Y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922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4C365C-2450-4E02-B76E-3533ADD7B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Použité knižní a internetové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D96A6F-DAD6-42B4-B02C-3C5827ADC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Hohenberger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, E. (1999). </a:t>
            </a:r>
            <a:r>
              <a:rPr kumimoji="0" lang="cs-CZ" altLang="cs-CZ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Půda, kompost, hnojení - klíčem k prospívající zahradě je správná péče o půdu. Praha: Knižní klub. ISBN 80- 242-0032-5</a:t>
            </a:r>
          </a:p>
          <a:p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http://hgf10.vsb.cz/546/bmzo/pages/Kompostovani.html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6362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98874-2EBF-4CFA-8615-2AA4B81C8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Použité fotografie a obrázky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FDC967-AEA3-4CDA-AB6A-62CDA580A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Autor fotografií (1. a 9. snímek): Mgr. Jana Lisníková</a:t>
            </a:r>
          </a:p>
          <a:p>
            <a:r>
              <a:rPr lang="cs-CZ" dirty="0"/>
              <a:t>Obrázky (3. a 8. snímek): staženo z </a:t>
            </a:r>
            <a:r>
              <a:rPr lang="cs-CZ" dirty="0" err="1"/>
              <a:t>pixabay</a:t>
            </a:r>
            <a:endParaRPr lang="cs-CZ" dirty="0"/>
          </a:p>
          <a:p>
            <a:r>
              <a:rPr lang="cs-CZ" dirty="0"/>
              <a:t>Obrázky (11. snímek): </a:t>
            </a:r>
            <a:r>
              <a:rPr lang="cs-CZ" dirty="0">
                <a:hlinkClick r:id="rId2"/>
              </a:rPr>
              <a:t>https://www.hnojnizizaly.cz/informace/nase-zizaly-historie/3</a:t>
            </a:r>
            <a:endParaRPr lang="cs-CZ" dirty="0"/>
          </a:p>
          <a:p>
            <a:r>
              <a:rPr lang="cs-CZ" dirty="0"/>
              <a:t>Obrázek (12. snímek): </a:t>
            </a:r>
            <a:r>
              <a:rPr lang="cs-CZ" dirty="0">
                <a:hlinkClick r:id="rId3"/>
              </a:rPr>
              <a:t>https://www.zahradavpohode.cz/zvp-vermikomposter-diy-box-x134865</a:t>
            </a:r>
            <a:endParaRPr lang="cs-CZ" dirty="0"/>
          </a:p>
          <a:p>
            <a:r>
              <a:rPr lang="cs-CZ" dirty="0"/>
              <a:t>Obrázek zahradního kompostéru (9. snímek): </a:t>
            </a:r>
            <a:r>
              <a:rPr lang="cs-CZ" dirty="0">
                <a:hlinkClick r:id="rId4"/>
              </a:rPr>
              <a:t>https://www.zbozi.cz/vyrobek/keter-mega-komposter-650-l/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0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A6230D-F517-4C5B-817F-B569EFBE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2833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Kompostování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752806-C49E-4D17-B486-A0AA85B13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Autorky prezentace: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žákyně třídy CRO2 (OD)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Vytvořeno ve školním roce: 2021-2022</a:t>
            </a:r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Škola: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Střední škola gastronomie oděvnictví a služeb, Frýdek-Místek, příspěvková organizace</a:t>
            </a:r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Adresa: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tř. T. G. Masaryka 451, Frýdek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738 01 Frýdek-Místek</a:t>
            </a:r>
          </a:p>
        </p:txBody>
      </p:sp>
    </p:spTree>
    <p:extLst>
      <p:ext uri="{BB962C8B-B14F-4D97-AF65-F5344CB8AC3E}">
        <p14:creationId xmlns:p14="http://schemas.microsoft.com/office/powerpoint/2010/main" val="22925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8C126-0A60-4398-B2B1-7D5371D8A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Kompost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B0108-5239-405A-ADA8-427A9B0A0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cs-CZ" sz="24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Plnohodnotné hnojivo – obsahuje všechny živiny včetně stopových prvků.</a:t>
            </a:r>
            <a:endParaRPr lang="cs-CZ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b="1" dirty="0"/>
              <a:t>Kompostujeme organický materiál, který je biologicky rozložitelný</a:t>
            </a:r>
            <a:br>
              <a:rPr lang="cs-CZ" sz="2400" b="1" dirty="0"/>
            </a:br>
            <a:r>
              <a:rPr lang="cs-CZ" sz="2400" b="1" dirty="0"/>
              <a:t>a vzniká na zahradě, v domácnosti, v rostlinné a živočišné výrobě,</a:t>
            </a:r>
            <a:br>
              <a:rPr lang="cs-CZ" sz="2400" b="1" dirty="0"/>
            </a:br>
            <a:r>
              <a:rPr lang="cs-CZ" sz="2400" b="1" dirty="0"/>
              <a:t>v zemědělství, v lesnictví.</a:t>
            </a:r>
          </a:p>
          <a:p>
            <a:r>
              <a:rPr lang="cs-CZ" sz="2400" b="1" dirty="0"/>
              <a:t>Pro kompostování je vhodná tráva, listí, větve, sláma, piliny, rostliny, květiny, ovoce, zelenina, skořápky vajec a další organický materiál.</a:t>
            </a:r>
          </a:p>
        </p:txBody>
      </p:sp>
      <p:pic>
        <p:nvPicPr>
          <p:cNvPr id="5" name="Obrázek 4" descr="Obsah obrázku jídlo&#10;&#10;Popis byl vytvořen automaticky">
            <a:extLst>
              <a:ext uri="{FF2B5EF4-FFF2-40B4-BE49-F238E27FC236}">
                <a16:creationId xmlns:a16="http://schemas.microsoft.com/office/drawing/2014/main" id="{662675E3-D284-4210-B03D-E174BE801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404" y="4282699"/>
            <a:ext cx="2841396" cy="189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4DB4AE-4538-44A5-92CE-122587A54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Fáze kompostování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AF3447-954D-495F-9AB7-9A62E0DB5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90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cs-CZ" sz="24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fáze – zahřátí na teplotu 60 °C, masové rozmnožení mikroorganismů, </a:t>
            </a:r>
            <a:br>
              <a:rPr lang="cs-CZ" sz="24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odbourávání lehce </a:t>
            </a:r>
            <a:r>
              <a:rPr lang="cs-CZ" sz="2400" b="1" kern="12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rozložitelných látek</a:t>
            </a:r>
            <a:endParaRPr lang="cs-CZ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cs-CZ" sz="24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fáze – rozklad hůře rozložitelných látek</a:t>
            </a:r>
            <a:endParaRPr lang="cs-CZ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cs-CZ" sz="24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fáze – průběh látkové přeměny a mineralizace</a:t>
            </a:r>
            <a:endParaRPr lang="cs-CZ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cs-CZ" sz="24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4. fáze – pomocí mikroorganismů a chemických reakcí jsou produkovány</a:t>
            </a:r>
            <a:br>
              <a:rPr lang="cs-CZ" sz="24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složitější organické látky humusové povahy</a:t>
            </a:r>
            <a:endParaRPr lang="cs-CZ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681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6C490-5B92-42CB-85A9-96D26C31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Nevhodný materiál ke kompostování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AF53C6-404B-40D3-B86E-8D23DA87F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nemocný či napadený hmyzem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bramborová nať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vařené kuchyňské zbytky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kořeny nebezpečných plevelů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části plevelných rostlin se semeny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rostlinný materiál z blízkosti silně frekventovaných komunikací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341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28CD4-71DC-4CBE-A550-59128286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Vyzrálý kompost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93AC92-951E-4EDD-A570-1C62C7BE2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Nesmí obsahovat: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klíčivá semena plevelů, vegetační orgány plevelů schopné dalšího růstu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živé patogenní organismy, živočišné škůdce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toxické množství těžkých kovů, </a:t>
            </a:r>
            <a:r>
              <a:rPr lang="cs-CZ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xenobiotické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látky v bioticky účinných množstvích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33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109DD2-46CD-4E44-954B-892C78EB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Obvyklé potíže při kompostování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77B228-864B-4512-8AFE-261F5E3F2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Kompost je suchý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Kompost je příliš vlhký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Kompost zahnívá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Kompost „nepracuje“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15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84E1C3-916A-4CA7-9144-61FCDDF4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Založení kompostu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08F79A-5EC1-46FF-9F8D-DCF1896B7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dobře založeného kompostu obsahujícího dostatek zetlelé organické hmoty získáme vhodnou a velmi humózní zeminu pro obohacení půdy na záhonech nebo pro pěstování rostlin v truhlících a květináčích.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zvýšení podílu živin v budoucím kompostu můžeme kompostovaný rostlinný materiál, kterým jsou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Opadané listy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Zbytky vypěstovaných rostlin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Plevele bez semen a vytrvalých kořenů a oddenků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Posekaná tráva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cs-CZ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prosypat průmyslovým hnojivem, mletým vápencem, rašelinou. Při zakládání kompostu je možné využít</a:t>
            </a:r>
            <a:br>
              <a:rPr lang="cs-CZ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i travní drn zbavený plevele.</a:t>
            </a:r>
          </a:p>
          <a:p>
            <a:endParaRPr lang="cs-CZ" dirty="0"/>
          </a:p>
        </p:txBody>
      </p:sp>
      <p:pic>
        <p:nvPicPr>
          <p:cNvPr id="5" name="Obrázek 4" descr="Obsah obrázku strom, exteriér, zelená, kontejner&#10;&#10;Popis byl vytvořen automaticky">
            <a:extLst>
              <a:ext uri="{FF2B5EF4-FFF2-40B4-BE49-F238E27FC236}">
                <a16:creationId xmlns:a16="http://schemas.microsoft.com/office/drawing/2014/main" id="{38B6086C-F2D4-48C5-822E-628DC8615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83" y="3089227"/>
            <a:ext cx="2514536" cy="167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0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CDAE48-25F5-4F62-921A-D20AAC987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Založení kompostu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8B7DD4-5BC7-4B15-8E5F-CB77C1A20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Kompost zakládáme na zastíněném místě v koutě zahrady. </a:t>
            </a:r>
          </a:p>
          <a:p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Dobře založený kompost má ve svislém průřezu tvar lichoběžníku. </a:t>
            </a:r>
          </a:p>
          <a:p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lepší provzdušnění kompost přehazujeme 2krát až 4krát. </a:t>
            </a:r>
          </a:p>
          <a:p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sucha poléváme kompost vodou. </a:t>
            </a:r>
          </a:p>
          <a:p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Dobře vyzrálý kompost má tmavou barvu a drobtovitou strukturu. </a:t>
            </a:r>
          </a:p>
          <a:p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Kompost z rostlinných zbytků je zralý po 2-3 letech.  </a:t>
            </a:r>
          </a:p>
          <a:p>
            <a:endParaRPr lang="cs-CZ" sz="1600" dirty="0"/>
          </a:p>
        </p:txBody>
      </p:sp>
      <p:pic>
        <p:nvPicPr>
          <p:cNvPr id="5" name="Obrázek 4" descr="Obsah obrázku tráva, exteriér, strom, rostlina&#10;&#10;Popis byl vytvořen automaticky">
            <a:extLst>
              <a:ext uri="{FF2B5EF4-FFF2-40B4-BE49-F238E27FC236}">
                <a16:creationId xmlns:a16="http://schemas.microsoft.com/office/drawing/2014/main" id="{7A2AA9C3-F76C-4856-A37A-D233B9AAB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3435" y="2736144"/>
            <a:ext cx="6155141" cy="3462268"/>
          </a:xfrm>
          <a:prstGeom prst="rect">
            <a:avLst/>
          </a:prstGeom>
          <a:noFill/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34F51BA-52D5-47C5-9009-8B142E5C9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80" y="352428"/>
            <a:ext cx="1816553" cy="203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940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737</Words>
  <Application>Microsoft Office PowerPoint</Application>
  <PresentationFormat>Širokoúhlá obrazovka</PresentationFormat>
  <Paragraphs>82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Motiv Office</vt:lpstr>
      <vt:lpstr>Kompostování</vt:lpstr>
      <vt:lpstr>Kompostování </vt:lpstr>
      <vt:lpstr>Kompost</vt:lpstr>
      <vt:lpstr>Fáze kompostování</vt:lpstr>
      <vt:lpstr>Nevhodný materiál ke kompostování</vt:lpstr>
      <vt:lpstr>Vyzrálý kompost</vt:lpstr>
      <vt:lpstr>Obvyklé potíže při kompostování</vt:lpstr>
      <vt:lpstr>Založení kompostu</vt:lpstr>
      <vt:lpstr>Založení kompostu</vt:lpstr>
      <vt:lpstr>Vermikompostování </vt:lpstr>
      <vt:lpstr>žížala kalifornská (vlevo) a žížala hnojní (vpravo) </vt:lpstr>
      <vt:lpstr>Systémy vermikompostování </vt:lpstr>
      <vt:lpstr>Tvorba modelu vermikompostéru</vt:lpstr>
      <vt:lpstr>Odkazy na užitečná videa k inspiraci pro domácí vermikompostování</vt:lpstr>
      <vt:lpstr>Použité knižní a internetové zdroje</vt:lpstr>
      <vt:lpstr>Použité fotografie a obrázky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Kompostování</dc:title>
  <dc:creator>Jana Lisníková</dc:creator>
  <cp:lastModifiedBy>Jana Lisníková</cp:lastModifiedBy>
  <cp:revision>16</cp:revision>
  <dcterms:created xsi:type="dcterms:W3CDTF">2022-04-02T10:50:39Z</dcterms:created>
  <dcterms:modified xsi:type="dcterms:W3CDTF">2024-11-10T07:32:24Z</dcterms:modified>
</cp:coreProperties>
</file>