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71" r:id="rId2"/>
    <p:sldId id="256" r:id="rId3"/>
    <p:sldId id="257" r:id="rId4"/>
    <p:sldId id="281" r:id="rId5"/>
    <p:sldId id="282" r:id="rId6"/>
    <p:sldId id="283" r:id="rId7"/>
    <p:sldId id="280" r:id="rId8"/>
    <p:sldId id="258" r:id="rId9"/>
    <p:sldId id="268" r:id="rId10"/>
    <p:sldId id="269" r:id="rId11"/>
    <p:sldId id="270" r:id="rId12"/>
    <p:sldId id="273" r:id="rId13"/>
    <p:sldId id="274" r:id="rId14"/>
    <p:sldId id="275" r:id="rId15"/>
    <p:sldId id="276" r:id="rId16"/>
    <p:sldId id="277" r:id="rId17"/>
    <p:sldId id="279" r:id="rId18"/>
    <p:sldId id="293" r:id="rId19"/>
    <p:sldId id="292" r:id="rId2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0A1B5D5-9B99-4C35-A422-299274C87663}" styleName="Střední styl 1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image" Target="../media/image10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A718B8A0-E519-40C9-8BB4-92697F160FD2}" type="datetimeFigureOut">
              <a:rPr lang="cs-CZ"/>
              <a:pPr>
                <a:defRPr/>
              </a:pPr>
              <a:t>17.11.2013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6E781F9E-E558-4B7E-AB83-065756E3D63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230454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6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26627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20F90B8-9B4D-464B-9FD7-788D902A79E0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4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28675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1438B3C2-A989-4E51-BC0F-3F4F2D4DD82B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3072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9F16A9E-F2B8-4D9D-ADA3-3D94140104D0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0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32771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A69A093-FA99-4EAD-A0B2-0B3474D6298F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8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34819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7B4EF8A-8DF0-4279-A85A-806BF3E1C3C2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6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36867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036DBF4-2C04-4900-BE14-063564000DBC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4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38915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94D7F487-4A09-40F9-82E2-F6858F04772C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676E27-C448-438D-8C55-7659A1FE7EEC}" type="datetimeFigureOut">
              <a:rPr lang="cs-CZ"/>
              <a:pPr>
                <a:defRPr/>
              </a:pPr>
              <a:t>17.11.2013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FD2E56-1ADC-470E-9F63-822B8EEB081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33771D-A594-403E-9109-03140C731590}" type="datetimeFigureOut">
              <a:rPr lang="cs-CZ"/>
              <a:pPr>
                <a:defRPr/>
              </a:pPr>
              <a:t>17.11.2013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E1A1F2-D881-4AA5-9A17-E4CD0FF2049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260C81-9DF4-4E3C-8645-8988D5462711}" type="datetimeFigureOut">
              <a:rPr lang="cs-CZ"/>
              <a:pPr>
                <a:defRPr/>
              </a:pPr>
              <a:t>17.11.2013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2D416F-4B46-4793-8CAB-B45C0C7E933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4CCD42-2057-47BF-B18F-4FB739EAA267}" type="datetimeFigureOut">
              <a:rPr lang="cs-CZ"/>
              <a:pPr>
                <a:defRPr/>
              </a:pPr>
              <a:t>17.11.2013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5E088F-D5C9-4EC9-8DD1-EB68DF4325F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EEB8C-C6A2-4D98-B264-9DA6A48C50C3}" type="datetimeFigureOut">
              <a:rPr lang="cs-CZ"/>
              <a:pPr>
                <a:defRPr/>
              </a:pPr>
              <a:t>17.11.2013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AB160B-9735-4925-990C-D2387726799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BF331C-C0FA-4BCD-9B1B-050CBA54CE45}" type="datetimeFigureOut">
              <a:rPr lang="cs-CZ"/>
              <a:pPr>
                <a:defRPr/>
              </a:pPr>
              <a:t>17.11.2013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FFF6DB-3D7C-436A-87EE-2BE7B7EFC3C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88631E-7E36-4EAA-A949-99F6E2149FFB}" type="datetimeFigureOut">
              <a:rPr lang="cs-CZ"/>
              <a:pPr>
                <a:defRPr/>
              </a:pPr>
              <a:t>17.11.2013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7AEAC9-EE8E-46B3-A02A-9BB2C569DD2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BA62B2-3A7F-4DD5-951F-271BBA329582}" type="datetimeFigureOut">
              <a:rPr lang="cs-CZ"/>
              <a:pPr>
                <a:defRPr/>
              </a:pPr>
              <a:t>17.11.2013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1AFB1A-8124-47F7-A36D-E4659835054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92E7CF-4198-4685-AD52-561A58E44E0F}" type="datetimeFigureOut">
              <a:rPr lang="cs-CZ"/>
              <a:pPr>
                <a:defRPr/>
              </a:pPr>
              <a:t>17.11.2013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6C5E30-2D85-47D0-9170-C7DB529ADE9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8951F8-56BB-42DB-9FD2-90A901FBF0DC}" type="datetimeFigureOut">
              <a:rPr lang="cs-CZ"/>
              <a:pPr>
                <a:defRPr/>
              </a:pPr>
              <a:t>17.11.2013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BCC6BE-DB9A-4B91-BA85-B5F2D3CF490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50EE73-D55B-4FC5-AEEF-3163946F1450}" type="datetimeFigureOut">
              <a:rPr lang="cs-CZ"/>
              <a:pPr>
                <a:defRPr/>
              </a:pPr>
              <a:t>17.11.2013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09196B-534C-4253-9B49-3E122B8BDAC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01EB4DD-B5A2-4B5E-8E68-9A8AA0F4169E}" type="datetimeFigureOut">
              <a:rPr lang="cs-CZ"/>
              <a:pPr>
                <a:defRPr/>
              </a:pPr>
              <a:t>17.11.2013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B53062D-FDFB-4C08-8EA6-9A9B712982F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trebonsko.ochranaprirody.cz/res/data/117/015864.jpg?seek=1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oleObject" Target="../embeddings/oleObject1.bin"/><Relationship Id="rId7" Type="http://schemas.openxmlformats.org/officeDocument/2006/relationships/package" Target="../embeddings/Microsoft_Word_Document2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10.emf"/><Relationship Id="rId4" Type="http://schemas.openxmlformats.org/officeDocument/2006/relationships/package" Target="../embeddings/Microsoft_Word_Document1.docx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w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3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3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wmf"/><Relationship Id="rId5" Type="http://schemas.openxmlformats.org/officeDocument/2006/relationships/image" Target="../media/image19.png"/><Relationship Id="rId4" Type="http://schemas.openxmlformats.org/officeDocument/2006/relationships/image" Target="../media/image13.w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wmf"/><Relationship Id="rId5" Type="http://schemas.openxmlformats.org/officeDocument/2006/relationships/image" Target="../media/image19.png"/><Relationship Id="rId4" Type="http://schemas.openxmlformats.org/officeDocument/2006/relationships/image" Target="../media/image13.w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13.w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13" Type="http://schemas.openxmlformats.org/officeDocument/2006/relationships/image" Target="../media/image29.wmf"/><Relationship Id="rId3" Type="http://schemas.openxmlformats.org/officeDocument/2006/relationships/image" Target="../media/image14.png"/><Relationship Id="rId7" Type="http://schemas.openxmlformats.org/officeDocument/2006/relationships/image" Target="../media/image9.png"/><Relationship Id="rId12" Type="http://schemas.openxmlformats.org/officeDocument/2006/relationships/image" Target="../media/image4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wmf"/><Relationship Id="rId11" Type="http://schemas.openxmlformats.org/officeDocument/2006/relationships/image" Target="../media/image28.png"/><Relationship Id="rId5" Type="http://schemas.openxmlformats.org/officeDocument/2006/relationships/image" Target="../media/image23.png"/><Relationship Id="rId10" Type="http://schemas.openxmlformats.org/officeDocument/2006/relationships/image" Target="../media/image27.png"/><Relationship Id="rId4" Type="http://schemas.openxmlformats.org/officeDocument/2006/relationships/image" Target="../media/image13.wmf"/><Relationship Id="rId9" Type="http://schemas.openxmlformats.org/officeDocument/2006/relationships/image" Target="../media/image26.png"/><Relationship Id="rId14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jpeg"/><Relationship Id="rId4" Type="http://schemas.openxmlformats.org/officeDocument/2006/relationships/image" Target="../media/image13.wm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trebonsko.ochranaprirody.cz/res/data/117/015864.jpg?seek=1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717032"/>
            <a:ext cx="3978276" cy="2983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23528" y="404664"/>
            <a:ext cx="8564488" cy="2259012"/>
          </a:xfrm>
          <a:solidFill>
            <a:srgbClr val="00B050"/>
          </a:solidFill>
        </p:spPr>
        <p:txBody>
          <a:bodyPr rtlCol="0">
            <a:normAutofit fontScale="90000"/>
          </a:bodyPr>
          <a:lstStyle/>
          <a:p>
            <a:pPr algn="r" fontAlgn="auto">
              <a:spcAft>
                <a:spcPts val="0"/>
              </a:spcAft>
              <a:defRPr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KRIZOVÉ SITUACE, ORIENTACE V PŘÍRODĚ A POZNÁVÁNÍ MÍSTNÍ KRAJINY</a:t>
            </a:r>
            <a:b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Terénní cvičení, Záchranná akce, Konflikty</a:t>
            </a:r>
            <a:br>
              <a:rPr lang="cs-CZ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sz="31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Hajnice, Třeboňsko</a:t>
            </a:r>
            <a:endParaRPr lang="cs-CZ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338" name="Podnadpis 2"/>
          <p:cNvSpPr>
            <a:spLocks noGrp="1"/>
          </p:cNvSpPr>
          <p:nvPr>
            <p:ph type="subTitle" idx="1"/>
          </p:nvPr>
        </p:nvSpPr>
        <p:spPr>
          <a:xfrm>
            <a:off x="2743200" y="6418263"/>
            <a:ext cx="6400800" cy="439737"/>
          </a:xfrm>
        </p:spPr>
        <p:txBody>
          <a:bodyPr/>
          <a:lstStyle/>
          <a:p>
            <a:pPr algn="r"/>
            <a:r>
              <a:rPr lang="cs-CZ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ZŠ JINDŘICHŮV HRADEC II, JANDEROVA 160</a:t>
            </a:r>
          </a:p>
        </p:txBody>
      </p:sp>
      <p:pic>
        <p:nvPicPr>
          <p:cNvPr id="5" name="obrázek 1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6296" y="5373216"/>
            <a:ext cx="1763688" cy="1089785"/>
          </a:xfrm>
          <a:prstGeom prst="rect">
            <a:avLst/>
          </a:prstGeom>
          <a:solidFill>
            <a:srgbClr val="92D050"/>
          </a:solidFill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2" descr="F:\dokumenty\Krizové situace\Hajnice_2012 - google map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3" descr="tur"/>
          <p:cNvPicPr>
            <a:picLocks noChangeAspect="1" noChangeArrowheads="1"/>
          </p:cNvPicPr>
          <p:nvPr/>
        </p:nvPicPr>
        <p:blipFill>
          <a:blip r:embed="rId2" cstate="print"/>
          <a:srcRect l="28659" r="6360" b="48151"/>
          <a:stretch>
            <a:fillRect/>
          </a:stretch>
        </p:blipFill>
        <p:spPr bwMode="auto">
          <a:xfrm>
            <a:off x="0" y="0"/>
            <a:ext cx="6426200" cy="55006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6386" name="Picture 4" descr="skenovat0002"/>
          <p:cNvPicPr>
            <a:picLocks noChangeAspect="1" noChangeArrowheads="1"/>
          </p:cNvPicPr>
          <p:nvPr/>
        </p:nvPicPr>
        <p:blipFill>
          <a:blip r:embed="rId3" cstate="print"/>
          <a:srcRect l="18172" t="76877" r="19145" b="13945"/>
          <a:stretch>
            <a:fillRect/>
          </a:stretch>
        </p:blipFill>
        <p:spPr bwMode="auto">
          <a:xfrm>
            <a:off x="4891088" y="5707063"/>
            <a:ext cx="4252912" cy="1150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Šipka doprava 4"/>
          <p:cNvSpPr/>
          <p:nvPr/>
        </p:nvSpPr>
        <p:spPr>
          <a:xfrm>
            <a:off x="2843213" y="1989138"/>
            <a:ext cx="649287" cy="2159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6388" name="TextovéPole 5"/>
          <p:cNvSpPr txBox="1">
            <a:spLocks noChangeArrowheads="1"/>
          </p:cNvSpPr>
          <p:nvPr/>
        </p:nvSpPr>
        <p:spPr bwMode="auto">
          <a:xfrm>
            <a:off x="1692275" y="1844675"/>
            <a:ext cx="1079500" cy="369888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dirty="0" smtClean="0">
                <a:latin typeface="Calibri" pitchFamily="34" charset="0"/>
              </a:rPr>
              <a:t>HAJNICE</a:t>
            </a:r>
            <a:endParaRPr lang="cs-CZ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386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0"/>
            <a:ext cx="4572000" cy="170021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05" name="Object 13"/>
          <p:cNvGraphicFramePr>
            <a:graphicFrameLocks noChangeAspect="1"/>
          </p:cNvGraphicFramePr>
          <p:nvPr/>
        </p:nvGraphicFramePr>
        <p:xfrm>
          <a:off x="4572000" y="0"/>
          <a:ext cx="4572000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17" name="Dokument" r:id="rId4" imgW="6292874" imgH="9035572" progId="Word.Document.12">
                  <p:embed/>
                </p:oleObj>
              </mc:Choice>
              <mc:Fallback>
                <p:oleObj name="Dokument" r:id="rId4" imgW="6292874" imgH="9035572" progId="Word.Document.12">
                  <p:embed/>
                  <p:pic>
                    <p:nvPicPr>
                      <p:cNvPr id="0" name="Picture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0" y="0"/>
                        <a:ext cx="4572000" cy="685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206" name="Object 14"/>
          <p:cNvGraphicFramePr>
            <a:graphicFrameLocks noChangeAspect="1"/>
          </p:cNvGraphicFramePr>
          <p:nvPr/>
        </p:nvGraphicFramePr>
        <p:xfrm>
          <a:off x="0" y="0"/>
          <a:ext cx="4624388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18" name="Dokument" r:id="rId7" imgW="6292874" imgH="7900852" progId="Word.Document.12">
                  <p:embed/>
                </p:oleObj>
              </mc:Choice>
              <mc:Fallback>
                <p:oleObj name="Dokument" r:id="rId7" imgW="6292874" imgH="7900852" progId="Word.Document.12">
                  <p:embed/>
                  <p:pic>
                    <p:nvPicPr>
                      <p:cNvPr id="0" name="Picture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4624388" cy="685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0" y="0"/>
            <a:ext cx="9144000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   </a:t>
            </a:r>
            <a:r>
              <a:rPr lang="cs-CZ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HODNOCENÍ – ORIENTACE V TERÉNU A POZNÁVÁNÍ MÍSTNÍ KRAJINY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endParaRPr lang="cs-CZ" b="1" dirty="0">
              <a:latin typeface="+mn-lt"/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251520" y="476672"/>
          <a:ext cx="7129486" cy="52851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18498"/>
                <a:gridCol w="1018498"/>
                <a:gridCol w="1018498"/>
                <a:gridCol w="1018498"/>
                <a:gridCol w="1018498"/>
                <a:gridCol w="1018498"/>
                <a:gridCol w="1018498"/>
              </a:tblGrid>
              <a:tr h="522157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Úkol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Max . body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Skupina 1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Skupina 2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Skupina</a:t>
                      </a:r>
                      <a:r>
                        <a:rPr lang="cs-CZ" sz="1400" baseline="0" dirty="0" smtClean="0"/>
                        <a:t> 4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Skupina 5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Skupina</a:t>
                      </a:r>
                      <a:r>
                        <a:rPr lang="cs-CZ" sz="1400" baseline="0" dirty="0" smtClean="0"/>
                        <a:t> 5</a:t>
                      </a:r>
                      <a:endParaRPr lang="cs-CZ" sz="1400" dirty="0"/>
                    </a:p>
                  </a:txBody>
                  <a:tcPr/>
                </a:tc>
              </a:tr>
              <a:tr h="341939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1.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11</a:t>
                      </a:r>
                      <a:r>
                        <a:rPr lang="cs-CZ" sz="1400" baseline="0" dirty="0" smtClean="0"/>
                        <a:t> b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36219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2.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8 b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30499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3.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12 b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30499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4.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13</a:t>
                      </a:r>
                      <a:r>
                        <a:rPr lang="cs-CZ" sz="1400" baseline="0" dirty="0" smtClean="0"/>
                        <a:t> b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24779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5.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17 b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24779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6.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4 b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19059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7.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4 b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13339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8.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3 b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07619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9.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8 b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3907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10.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4 b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limit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20 b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54320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kontroly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10 b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348600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součet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hodnocení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0057" name="TextovéPole 8"/>
          <p:cNvSpPr txBox="1">
            <a:spLocks noChangeArrowheads="1"/>
          </p:cNvSpPr>
          <p:nvPr/>
        </p:nvSpPr>
        <p:spPr bwMode="auto">
          <a:xfrm>
            <a:off x="251520" y="5949280"/>
            <a:ext cx="8713663" cy="584775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cs-CZ" sz="1600" b="1" u="sng" dirty="0">
                <a:latin typeface="Calibri" pitchFamily="34" charset="0"/>
              </a:rPr>
              <a:t>Hodnocení – viz . každý pracovní list; časový limit je 2 hodiny </a:t>
            </a:r>
            <a:r>
              <a:rPr lang="cs-CZ" sz="1600" b="1" u="sng" dirty="0" smtClean="0">
                <a:latin typeface="Calibri" pitchFamily="34" charset="0"/>
              </a:rPr>
              <a:t> / každých 5 </a:t>
            </a:r>
            <a:r>
              <a:rPr lang="cs-CZ" sz="1600" b="1" u="sng" dirty="0">
                <a:latin typeface="Calibri" pitchFamily="34" charset="0"/>
              </a:rPr>
              <a:t>min. navíc =  - 1b/</a:t>
            </a:r>
          </a:p>
          <a:p>
            <a:r>
              <a:rPr lang="cs-CZ" sz="1600" b="1" u="sng" dirty="0" smtClean="0">
                <a:latin typeface="Calibri" pitchFamily="34" charset="0"/>
              </a:rPr>
              <a:t>Pozn</a:t>
            </a:r>
            <a:r>
              <a:rPr lang="cs-CZ" sz="1600" b="1" u="sng" dirty="0">
                <a:latin typeface="Calibri" pitchFamily="34" charset="0"/>
              </a:rPr>
              <a:t>. </a:t>
            </a:r>
            <a:r>
              <a:rPr lang="cs-CZ" sz="1600" b="1" u="sng" dirty="0" smtClean="0">
                <a:latin typeface="Calibri" pitchFamily="34" charset="0"/>
              </a:rPr>
              <a:t>výchozí </a:t>
            </a:r>
            <a:r>
              <a:rPr lang="cs-CZ" sz="1600" b="1" u="sng" dirty="0">
                <a:latin typeface="Calibri" pitchFamily="34" charset="0"/>
              </a:rPr>
              <a:t>azimut z </a:t>
            </a:r>
            <a:r>
              <a:rPr lang="cs-CZ" sz="1600" b="1" u="sng" dirty="0" smtClean="0">
                <a:latin typeface="Calibri" pitchFamily="34" charset="0"/>
              </a:rPr>
              <a:t>Hajnice </a:t>
            </a:r>
            <a:r>
              <a:rPr lang="cs-CZ" sz="1600" b="1" u="sng" dirty="0">
                <a:latin typeface="Calibri" pitchFamily="34" charset="0"/>
              </a:rPr>
              <a:t>je 170°</a:t>
            </a:r>
          </a:p>
        </p:txBody>
      </p:sp>
      <p:sp>
        <p:nvSpPr>
          <p:cNvPr id="40058" name="TextovéPole 9"/>
          <p:cNvSpPr txBox="1">
            <a:spLocks noChangeArrowheads="1"/>
          </p:cNvSpPr>
          <p:nvPr/>
        </p:nvSpPr>
        <p:spPr bwMode="auto">
          <a:xfrm>
            <a:off x="7524328" y="476672"/>
            <a:ext cx="1439863" cy="2554545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600" b="1" u="sng" dirty="0">
                <a:latin typeface="Calibri" pitchFamily="34" charset="0"/>
              </a:rPr>
              <a:t>Stupnice hodnocení:</a:t>
            </a:r>
          </a:p>
          <a:p>
            <a:r>
              <a:rPr lang="cs-CZ" sz="1600" b="1" dirty="0">
                <a:latin typeface="Calibri" pitchFamily="34" charset="0"/>
              </a:rPr>
              <a:t>max. </a:t>
            </a:r>
            <a:r>
              <a:rPr lang="cs-CZ" sz="1600" b="1" dirty="0" smtClean="0">
                <a:latin typeface="Calibri" pitchFamily="34" charset="0"/>
              </a:rPr>
              <a:t>104 </a:t>
            </a:r>
            <a:r>
              <a:rPr lang="cs-CZ" sz="1600" b="1" dirty="0">
                <a:latin typeface="Calibri" pitchFamily="34" charset="0"/>
              </a:rPr>
              <a:t>b</a:t>
            </a:r>
          </a:p>
          <a:p>
            <a:endParaRPr lang="cs-CZ" sz="1600" b="1" dirty="0">
              <a:latin typeface="Calibri" pitchFamily="34" charset="0"/>
            </a:endParaRPr>
          </a:p>
          <a:p>
            <a:r>
              <a:rPr lang="cs-CZ" sz="1600" b="1" dirty="0">
                <a:latin typeface="Calibri" pitchFamily="34" charset="0"/>
              </a:rPr>
              <a:t>1 / 90 +</a:t>
            </a:r>
          </a:p>
          <a:p>
            <a:r>
              <a:rPr lang="cs-CZ" sz="1600" b="1" dirty="0">
                <a:latin typeface="Calibri" pitchFamily="34" charset="0"/>
              </a:rPr>
              <a:t>2/  70 +</a:t>
            </a:r>
          </a:p>
          <a:p>
            <a:r>
              <a:rPr lang="cs-CZ" sz="1600" b="1" dirty="0">
                <a:latin typeface="Calibri" pitchFamily="34" charset="0"/>
              </a:rPr>
              <a:t>3/  50 +</a:t>
            </a:r>
          </a:p>
          <a:p>
            <a:r>
              <a:rPr lang="cs-CZ" sz="1600" b="1" dirty="0">
                <a:latin typeface="Calibri" pitchFamily="34" charset="0"/>
              </a:rPr>
              <a:t>4/  30 +</a:t>
            </a:r>
          </a:p>
          <a:p>
            <a:r>
              <a:rPr lang="cs-CZ" sz="1600" b="1" dirty="0">
                <a:latin typeface="Calibri" pitchFamily="34" charset="0"/>
              </a:rPr>
              <a:t>5/  29 a </a:t>
            </a:r>
            <a:r>
              <a:rPr lang="cs-CZ" sz="1600" b="1" dirty="0" smtClean="0">
                <a:latin typeface="Calibri" pitchFamily="34" charset="0"/>
              </a:rPr>
              <a:t>méně</a:t>
            </a:r>
            <a:endParaRPr lang="cs-CZ" sz="1600" b="1" dirty="0">
              <a:latin typeface="Calibri" pitchFamily="34" charset="0"/>
            </a:endParaRPr>
          </a:p>
          <a:p>
            <a:endParaRPr lang="cs-CZ" sz="1600" b="1" dirty="0">
              <a:latin typeface="Calibri" pitchFamily="34" charset="0"/>
            </a:endParaRPr>
          </a:p>
        </p:txBody>
      </p:sp>
      <p:sp>
        <p:nvSpPr>
          <p:cNvPr id="6" name="TextovéPole 9"/>
          <p:cNvSpPr txBox="1">
            <a:spLocks noChangeArrowheads="1"/>
          </p:cNvSpPr>
          <p:nvPr/>
        </p:nvSpPr>
        <p:spPr bwMode="auto">
          <a:xfrm>
            <a:off x="7524328" y="3212976"/>
            <a:ext cx="1439863" cy="2308324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600" b="1" u="sng" dirty="0">
                <a:latin typeface="Calibri" pitchFamily="34" charset="0"/>
              </a:rPr>
              <a:t>Stupnice hodnocení:</a:t>
            </a:r>
          </a:p>
          <a:p>
            <a:r>
              <a:rPr lang="cs-CZ" sz="1600" b="1" dirty="0">
                <a:latin typeface="Calibri" pitchFamily="34" charset="0"/>
              </a:rPr>
              <a:t>max. </a:t>
            </a:r>
            <a:r>
              <a:rPr lang="cs-CZ" sz="1600" b="1" dirty="0" smtClean="0">
                <a:latin typeface="Calibri" pitchFamily="34" charset="0"/>
              </a:rPr>
              <a:t>114 </a:t>
            </a:r>
            <a:r>
              <a:rPr lang="cs-CZ" sz="1600" b="1" dirty="0">
                <a:latin typeface="Calibri" pitchFamily="34" charset="0"/>
              </a:rPr>
              <a:t>b</a:t>
            </a:r>
          </a:p>
          <a:p>
            <a:endParaRPr lang="cs-CZ" sz="1600" b="1" dirty="0">
              <a:latin typeface="Calibri" pitchFamily="34" charset="0"/>
            </a:endParaRPr>
          </a:p>
          <a:p>
            <a:r>
              <a:rPr lang="cs-CZ" sz="1600" b="1" dirty="0">
                <a:latin typeface="Calibri" pitchFamily="34" charset="0"/>
              </a:rPr>
              <a:t>1 / </a:t>
            </a:r>
            <a:r>
              <a:rPr lang="cs-CZ" sz="1600" b="1" dirty="0" smtClean="0">
                <a:latin typeface="Calibri" pitchFamily="34" charset="0"/>
              </a:rPr>
              <a:t>95 </a:t>
            </a:r>
            <a:r>
              <a:rPr lang="cs-CZ" sz="1600" b="1" dirty="0">
                <a:latin typeface="Calibri" pitchFamily="34" charset="0"/>
              </a:rPr>
              <a:t>+</a:t>
            </a:r>
          </a:p>
          <a:p>
            <a:r>
              <a:rPr lang="cs-CZ" sz="1600" b="1" dirty="0">
                <a:latin typeface="Calibri" pitchFamily="34" charset="0"/>
              </a:rPr>
              <a:t>2/  </a:t>
            </a:r>
            <a:r>
              <a:rPr lang="cs-CZ" sz="1600" b="1" dirty="0" smtClean="0">
                <a:latin typeface="Calibri" pitchFamily="34" charset="0"/>
              </a:rPr>
              <a:t>75 </a:t>
            </a:r>
            <a:r>
              <a:rPr lang="cs-CZ" sz="1600" b="1" dirty="0">
                <a:latin typeface="Calibri" pitchFamily="34" charset="0"/>
              </a:rPr>
              <a:t>+</a:t>
            </a:r>
          </a:p>
          <a:p>
            <a:r>
              <a:rPr lang="cs-CZ" sz="1600" b="1" dirty="0">
                <a:latin typeface="Calibri" pitchFamily="34" charset="0"/>
              </a:rPr>
              <a:t>3/  </a:t>
            </a:r>
            <a:r>
              <a:rPr lang="cs-CZ" sz="1600" b="1" dirty="0" smtClean="0">
                <a:latin typeface="Calibri" pitchFamily="34" charset="0"/>
              </a:rPr>
              <a:t>55 </a:t>
            </a:r>
            <a:r>
              <a:rPr lang="cs-CZ" sz="1600" b="1" dirty="0">
                <a:latin typeface="Calibri" pitchFamily="34" charset="0"/>
              </a:rPr>
              <a:t>+</a:t>
            </a:r>
          </a:p>
          <a:p>
            <a:r>
              <a:rPr lang="cs-CZ" sz="1600" b="1" dirty="0">
                <a:latin typeface="Calibri" pitchFamily="34" charset="0"/>
              </a:rPr>
              <a:t>4/  </a:t>
            </a:r>
            <a:r>
              <a:rPr lang="cs-CZ" sz="1600" b="1" dirty="0" smtClean="0">
                <a:latin typeface="Calibri" pitchFamily="34" charset="0"/>
              </a:rPr>
              <a:t>35 </a:t>
            </a:r>
            <a:r>
              <a:rPr lang="cs-CZ" sz="1600" b="1" dirty="0">
                <a:latin typeface="Calibri" pitchFamily="34" charset="0"/>
              </a:rPr>
              <a:t>+</a:t>
            </a:r>
          </a:p>
          <a:p>
            <a:r>
              <a:rPr lang="cs-CZ" sz="1600" b="1" dirty="0">
                <a:latin typeface="Calibri" pitchFamily="34" charset="0"/>
              </a:rPr>
              <a:t>5/ </a:t>
            </a:r>
            <a:r>
              <a:rPr lang="cs-CZ" sz="1600" b="1" dirty="0" smtClean="0">
                <a:latin typeface="Calibri" pitchFamily="34" charset="0"/>
              </a:rPr>
              <a:t> 34 </a:t>
            </a:r>
            <a:r>
              <a:rPr lang="cs-CZ" sz="1600" b="1" dirty="0">
                <a:latin typeface="Calibri" pitchFamily="34" charset="0"/>
              </a:rPr>
              <a:t>a </a:t>
            </a:r>
            <a:r>
              <a:rPr lang="cs-CZ" sz="1600" b="1" dirty="0" smtClean="0">
                <a:latin typeface="Calibri" pitchFamily="34" charset="0"/>
              </a:rPr>
              <a:t>méně</a:t>
            </a:r>
            <a:endParaRPr lang="cs-CZ" sz="1600" b="1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Přímá spojovací čára 2"/>
          <p:cNvCxnSpPr/>
          <p:nvPr/>
        </p:nvCxnSpPr>
        <p:spPr>
          <a:xfrm>
            <a:off x="4572000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530" name="TextovéPole 4"/>
          <p:cNvSpPr txBox="1">
            <a:spLocks noChangeArrowheads="1"/>
          </p:cNvSpPr>
          <p:nvPr/>
        </p:nvSpPr>
        <p:spPr bwMode="auto">
          <a:xfrm>
            <a:off x="4572000" y="1125538"/>
            <a:ext cx="4572000" cy="3497262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600" b="1" u="sng">
                <a:latin typeface="Calibri" pitchFamily="34" charset="0"/>
              </a:rPr>
              <a:t>STANOVIŠTĚ č. 1 – Hraniční kámen</a:t>
            </a:r>
          </a:p>
          <a:p>
            <a:endParaRPr lang="cs-CZ" sz="1400" u="sng">
              <a:latin typeface="Calibri" pitchFamily="34" charset="0"/>
            </a:endParaRPr>
          </a:p>
          <a:p>
            <a:pPr>
              <a:buFontTx/>
              <a:buChar char="-"/>
            </a:pPr>
            <a:r>
              <a:rPr lang="cs-CZ" sz="1400" b="1" u="sng">
                <a:latin typeface="Calibri" pitchFamily="34" charset="0"/>
              </a:rPr>
              <a:t> OCHRANA NAŠÍ PŘÍRODY</a:t>
            </a:r>
          </a:p>
          <a:p>
            <a:pPr>
              <a:buFontTx/>
              <a:buChar char="-"/>
            </a:pPr>
            <a:r>
              <a:rPr lang="cs-CZ" sz="1200">
                <a:latin typeface="Calibri" pitchFamily="34" charset="0"/>
              </a:rPr>
              <a:t> </a:t>
            </a:r>
            <a:r>
              <a:rPr lang="cs-CZ" sz="1400">
                <a:latin typeface="Calibri" pitchFamily="34" charset="0"/>
              </a:rPr>
              <a:t>nacházíme se v krajině Třeboňska, která je pozoruhodnou oblastí v rámci ekosystémů mokřadů, rybníků a lesů</a:t>
            </a:r>
          </a:p>
          <a:p>
            <a:pPr>
              <a:buFontTx/>
              <a:buChar char="-"/>
            </a:pPr>
            <a:r>
              <a:rPr lang="cs-CZ" sz="1400">
                <a:latin typeface="Calibri" pitchFamily="34" charset="0"/>
              </a:rPr>
              <a:t> tato chráněná oblast je příkladem krajiny, kde činnost člověka nepůsobí na ekosystémy jen negativně</a:t>
            </a:r>
          </a:p>
          <a:p>
            <a:pPr>
              <a:buFontTx/>
              <a:buChar char="-"/>
            </a:pPr>
            <a:endParaRPr lang="cs-CZ" sz="1400">
              <a:latin typeface="Calibri" pitchFamily="34" charset="0"/>
            </a:endParaRPr>
          </a:p>
          <a:p>
            <a:pPr>
              <a:buFontTx/>
              <a:buChar char="-"/>
            </a:pPr>
            <a:r>
              <a:rPr lang="cs-CZ" sz="1400">
                <a:latin typeface="Calibri" pitchFamily="34" charset="0"/>
              </a:rPr>
              <a:t> ÚKOLEM je pojmenovat nejbližší chráněná území ; dále se pokuste sestavit pravidla chování v chráněných územích a v přírodě  a také si zkuste vzpomenout na příklady chráněných živočichů a rostlin na našem území</a:t>
            </a:r>
          </a:p>
          <a:p>
            <a:pPr>
              <a:buFontTx/>
              <a:buChar char="-"/>
            </a:pPr>
            <a:endParaRPr lang="cs-CZ" sz="1400">
              <a:latin typeface="Calibri" pitchFamily="34" charset="0"/>
            </a:endParaRPr>
          </a:p>
          <a:p>
            <a:pPr>
              <a:buFontTx/>
              <a:buChar char="-"/>
            </a:pPr>
            <a:r>
              <a:rPr lang="cs-CZ" sz="1400">
                <a:latin typeface="Calibri" pitchFamily="34" charset="0"/>
              </a:rPr>
              <a:t> max. 11 b / 4 + 5 + 2 b/</a:t>
            </a:r>
          </a:p>
          <a:p>
            <a:r>
              <a:rPr lang="cs-CZ" sz="1600" u="sng">
                <a:latin typeface="Calibri" pitchFamily="34" charset="0"/>
              </a:rPr>
              <a:t> </a:t>
            </a:r>
          </a:p>
        </p:txBody>
      </p:sp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8" name="TextovéPole 7"/>
          <p:cNvSpPr txBox="1"/>
          <p:nvPr/>
        </p:nvSpPr>
        <p:spPr>
          <a:xfrm>
            <a:off x="4572000" y="0"/>
            <a:ext cx="4572000" cy="110799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6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                    </a:t>
            </a:r>
            <a:r>
              <a:rPr lang="cs-CZ" sz="6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1</a:t>
            </a:r>
          </a:p>
        </p:txBody>
      </p:sp>
      <p:sp>
        <p:nvSpPr>
          <p:cNvPr id="22533" name="Obdélník 11"/>
          <p:cNvSpPr>
            <a:spLocks noChangeArrowheads="1"/>
          </p:cNvSpPr>
          <p:nvPr/>
        </p:nvSpPr>
        <p:spPr bwMode="auto">
          <a:xfrm>
            <a:off x="4572000" y="4611688"/>
            <a:ext cx="4572000" cy="2246769"/>
          </a:xfrm>
          <a:prstGeom prst="rect">
            <a:avLst/>
          </a:prstGeom>
          <a:solidFill>
            <a:srgbClr val="FFC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-"/>
            </a:pPr>
            <a:r>
              <a:rPr lang="cs-CZ" sz="1400" b="1" u="sng" dirty="0">
                <a:solidFill>
                  <a:srgbClr val="000000"/>
                </a:solidFill>
                <a:latin typeface="Calibri" pitchFamily="34" charset="0"/>
              </a:rPr>
              <a:t> AZIMUT </a:t>
            </a:r>
          </a:p>
          <a:p>
            <a:r>
              <a:rPr lang="cs-CZ" sz="1400" dirty="0">
                <a:solidFill>
                  <a:srgbClr val="000000"/>
                </a:solidFill>
                <a:latin typeface="Calibri" pitchFamily="34" charset="0"/>
              </a:rPr>
              <a:t> - azimut k dalšímu stanovišti je 229</a:t>
            </a:r>
            <a:r>
              <a:rPr lang="cs-CZ" sz="1400" dirty="0" smtClean="0">
                <a:solidFill>
                  <a:srgbClr val="000000"/>
                </a:solidFill>
                <a:latin typeface="Calibri" pitchFamily="34" charset="0"/>
              </a:rPr>
              <a:t>°</a:t>
            </a:r>
          </a:p>
          <a:p>
            <a:endParaRPr lang="cs-CZ" sz="1400" dirty="0" smtClean="0">
              <a:solidFill>
                <a:srgbClr val="000000"/>
              </a:solidFill>
              <a:latin typeface="Calibri" pitchFamily="34" charset="0"/>
            </a:endParaRPr>
          </a:p>
          <a:p>
            <a:r>
              <a:rPr lang="cs-CZ" sz="1400" dirty="0" smtClean="0">
                <a:solidFill>
                  <a:srgbClr val="000000"/>
                </a:solidFill>
                <a:latin typeface="Calibri" pitchFamily="34" charset="0"/>
              </a:rPr>
              <a:t>- </a:t>
            </a:r>
            <a:r>
              <a:rPr lang="cs-CZ" sz="1400" b="1" u="sng" dirty="0" smtClean="0">
                <a:solidFill>
                  <a:srgbClr val="000000"/>
                </a:solidFill>
                <a:latin typeface="Calibri" pitchFamily="34" charset="0"/>
              </a:rPr>
              <a:t>KONTROLA</a:t>
            </a:r>
            <a:endParaRPr lang="cs-CZ" sz="1400" dirty="0">
              <a:solidFill>
                <a:srgbClr val="000000"/>
              </a:solidFill>
              <a:latin typeface="Calibri" pitchFamily="34" charset="0"/>
            </a:endParaRPr>
          </a:p>
          <a:p>
            <a:endParaRPr lang="cs-CZ" sz="1400" dirty="0" smtClean="0">
              <a:solidFill>
                <a:srgbClr val="000000"/>
              </a:solidFill>
              <a:latin typeface="Calibri" pitchFamily="34" charset="0"/>
            </a:endParaRPr>
          </a:p>
          <a:p>
            <a:endParaRPr lang="cs-CZ" sz="1400" dirty="0" smtClean="0">
              <a:solidFill>
                <a:srgbClr val="000000"/>
              </a:solidFill>
              <a:latin typeface="Calibri" pitchFamily="34" charset="0"/>
            </a:endParaRPr>
          </a:p>
          <a:p>
            <a:r>
              <a:rPr lang="cs-CZ" sz="1400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>     </a:t>
            </a:r>
            <a:endParaRPr lang="cs-CZ" sz="1400" dirty="0">
              <a:solidFill>
                <a:srgbClr val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</a:endParaRPr>
          </a:p>
          <a:p>
            <a:endParaRPr lang="cs-CZ" sz="1400" dirty="0">
              <a:solidFill>
                <a:srgbClr val="000000"/>
              </a:solidFill>
              <a:latin typeface="Calibri" pitchFamily="34" charset="0"/>
            </a:endParaRPr>
          </a:p>
          <a:p>
            <a:endParaRPr lang="cs-CZ" sz="1400" dirty="0">
              <a:solidFill>
                <a:srgbClr val="000000"/>
              </a:solidFill>
              <a:latin typeface="Calibri" pitchFamily="34" charset="0"/>
            </a:endParaRPr>
          </a:p>
          <a:p>
            <a:r>
              <a:rPr lang="cs-CZ" sz="1400" dirty="0">
                <a:solidFill>
                  <a:srgbClr val="000000"/>
                </a:solidFill>
                <a:latin typeface="Calibri" pitchFamily="34" charset="0"/>
              </a:rPr>
              <a:t>  </a:t>
            </a:r>
            <a:endParaRPr lang="cs-CZ" dirty="0">
              <a:latin typeface="Calibri" pitchFamily="34" charset="0"/>
            </a:endParaRPr>
          </a:p>
        </p:txBody>
      </p:sp>
      <p:pic>
        <p:nvPicPr>
          <p:cNvPr id="22534" name="Picture 2" descr="C:\Documents and Settings\Vodáček Jan\Local Settings\Temporary Internet Files\Content.IE5\Q72JYX8B\MC900290055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7625" y="5589588"/>
            <a:ext cx="1246188" cy="101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5" name="Picture 3" descr="C:\Documents and Settings\Vodáček Jan\Local Settings\Temporary Internet Files\Content.IE5\854J4VCR\MC900434929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16463" y="0"/>
            <a:ext cx="1030287" cy="1030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Přímá spojovací čára 2"/>
          <p:cNvCxnSpPr/>
          <p:nvPr/>
        </p:nvCxnSpPr>
        <p:spPr>
          <a:xfrm>
            <a:off x="4572000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554" name="TextovéPole 4"/>
          <p:cNvSpPr txBox="1">
            <a:spLocks noChangeArrowheads="1"/>
          </p:cNvSpPr>
          <p:nvPr/>
        </p:nvSpPr>
        <p:spPr bwMode="auto">
          <a:xfrm>
            <a:off x="4572000" y="1125538"/>
            <a:ext cx="4572000" cy="3455987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600" b="1" u="sng">
                <a:latin typeface="Calibri" pitchFamily="34" charset="0"/>
              </a:rPr>
              <a:t>STANOVIŠTĚ č. 2 – Krmelec</a:t>
            </a:r>
          </a:p>
          <a:p>
            <a:endParaRPr lang="cs-CZ" sz="1400" u="sng">
              <a:latin typeface="Calibri" pitchFamily="34" charset="0"/>
            </a:endParaRPr>
          </a:p>
          <a:p>
            <a:pPr>
              <a:buFontTx/>
              <a:buChar char="-"/>
            </a:pPr>
            <a:r>
              <a:rPr lang="cs-CZ" sz="1400" b="1" u="sng">
                <a:latin typeface="Calibri" pitchFamily="34" charset="0"/>
              </a:rPr>
              <a:t> LES</a:t>
            </a:r>
          </a:p>
          <a:p>
            <a:pPr>
              <a:buFontTx/>
              <a:buChar char="-"/>
            </a:pPr>
            <a:r>
              <a:rPr lang="cs-CZ" sz="1200">
                <a:latin typeface="Calibri" pitchFamily="34" charset="0"/>
              </a:rPr>
              <a:t>  </a:t>
            </a:r>
            <a:r>
              <a:rPr lang="cs-CZ" sz="1400">
                <a:latin typeface="Calibri" pitchFamily="34" charset="0"/>
              </a:rPr>
              <a:t>les je pro člověka velmi důležitý ekosystém, protože nám poskytuje nejen obnovitelné zdroje, ale také rekreační potenciál</a:t>
            </a:r>
          </a:p>
          <a:p>
            <a:pPr>
              <a:buFontTx/>
              <a:buChar char="-"/>
            </a:pPr>
            <a:r>
              <a:rPr lang="cs-CZ" sz="1400">
                <a:latin typeface="Calibri" pitchFamily="34" charset="0"/>
              </a:rPr>
              <a:t> nesmíme ovšem opomenout, že je především domovem mnoha druhů rostlin a živočichů</a:t>
            </a:r>
          </a:p>
          <a:p>
            <a:pPr>
              <a:buFontTx/>
              <a:buChar char="-"/>
            </a:pPr>
            <a:endParaRPr lang="cs-CZ" sz="1400">
              <a:latin typeface="Calibri" pitchFamily="34" charset="0"/>
            </a:endParaRPr>
          </a:p>
          <a:p>
            <a:pPr>
              <a:buFontTx/>
              <a:buChar char="-"/>
            </a:pPr>
            <a:r>
              <a:rPr lang="cs-CZ" sz="1400">
                <a:latin typeface="Calibri" pitchFamily="34" charset="0"/>
              </a:rPr>
              <a:t> ÚKOLEM je přiřadit čísla podle obrázků k vybraným druhům zvířat a rostlin, které jsou typické pro naše lesy</a:t>
            </a:r>
          </a:p>
          <a:p>
            <a:pPr>
              <a:buFontTx/>
              <a:buChar char="-"/>
            </a:pPr>
            <a:endParaRPr lang="cs-CZ" sz="1400">
              <a:latin typeface="Calibri" pitchFamily="34" charset="0"/>
            </a:endParaRPr>
          </a:p>
          <a:p>
            <a:pPr>
              <a:buFontTx/>
              <a:buChar char="-"/>
            </a:pPr>
            <a:r>
              <a:rPr lang="cs-CZ" sz="1400">
                <a:latin typeface="Calibri" pitchFamily="34" charset="0"/>
              </a:rPr>
              <a:t> max. 8 b</a:t>
            </a:r>
          </a:p>
          <a:p>
            <a:pPr>
              <a:buFontTx/>
              <a:buChar char="-"/>
            </a:pPr>
            <a:endParaRPr lang="cs-CZ" sz="1400">
              <a:latin typeface="Calibri" pitchFamily="34" charset="0"/>
            </a:endParaRPr>
          </a:p>
          <a:p>
            <a:r>
              <a:rPr lang="cs-CZ" sz="1600" u="sng">
                <a:latin typeface="Calibri" pitchFamily="34" charset="0"/>
              </a:rPr>
              <a:t> 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4572000" y="0"/>
            <a:ext cx="4572000" cy="110799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6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                    </a:t>
            </a:r>
            <a:r>
              <a:rPr lang="cs-CZ" sz="6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2</a:t>
            </a:r>
          </a:p>
        </p:txBody>
      </p:sp>
      <p:pic>
        <p:nvPicPr>
          <p:cNvPr id="23556" name="Picture 2"/>
          <p:cNvPicPr>
            <a:picLocks noChangeAspect="1" noChangeArrowheads="1"/>
          </p:cNvPicPr>
          <p:nvPr/>
        </p:nvPicPr>
        <p:blipFill>
          <a:blip r:embed="rId2" cstate="print"/>
          <a:srcRect r="4111" b="28963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3557" name="Picture 3" descr="C:\Documents and Settings\Vodáček Jan\Local Settings\Temporary Internet Files\Content.IE5\854J4VCR\MC900434929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463" y="0"/>
            <a:ext cx="1030287" cy="1030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8" name="Obdélník 8"/>
          <p:cNvSpPr>
            <a:spLocks noChangeArrowheads="1"/>
          </p:cNvSpPr>
          <p:nvPr/>
        </p:nvSpPr>
        <p:spPr bwMode="auto">
          <a:xfrm>
            <a:off x="4572000" y="4611688"/>
            <a:ext cx="4572000" cy="2246312"/>
          </a:xfrm>
          <a:prstGeom prst="rect">
            <a:avLst/>
          </a:prstGeom>
          <a:solidFill>
            <a:srgbClr val="FFC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-"/>
            </a:pPr>
            <a:r>
              <a:rPr lang="cs-CZ" sz="1400" b="1" u="sng">
                <a:solidFill>
                  <a:srgbClr val="000000"/>
                </a:solidFill>
                <a:latin typeface="Calibri" pitchFamily="34" charset="0"/>
              </a:rPr>
              <a:t> AZIMUT </a:t>
            </a:r>
          </a:p>
          <a:p>
            <a:r>
              <a:rPr lang="cs-CZ" sz="1400">
                <a:solidFill>
                  <a:srgbClr val="000000"/>
                </a:solidFill>
                <a:latin typeface="Calibri" pitchFamily="34" charset="0"/>
              </a:rPr>
              <a:t> - azimut k dalšímu stanovišti je 92°</a:t>
            </a:r>
          </a:p>
          <a:p>
            <a:endParaRPr lang="cs-CZ" sz="1400">
              <a:solidFill>
                <a:srgbClr val="000000"/>
              </a:solidFill>
              <a:latin typeface="Calibri" pitchFamily="34" charset="0"/>
            </a:endParaRPr>
          </a:p>
          <a:p>
            <a:endParaRPr lang="cs-CZ" sz="1400">
              <a:solidFill>
                <a:srgbClr val="000000"/>
              </a:solidFill>
              <a:latin typeface="Calibri" pitchFamily="34" charset="0"/>
            </a:endParaRPr>
          </a:p>
          <a:p>
            <a:endParaRPr lang="cs-CZ" sz="1400">
              <a:solidFill>
                <a:srgbClr val="000000"/>
              </a:solidFill>
              <a:latin typeface="Calibri" pitchFamily="34" charset="0"/>
            </a:endParaRPr>
          </a:p>
          <a:p>
            <a:endParaRPr lang="cs-CZ" sz="1400">
              <a:solidFill>
                <a:srgbClr val="000000"/>
              </a:solidFill>
              <a:latin typeface="Calibri" pitchFamily="34" charset="0"/>
            </a:endParaRPr>
          </a:p>
          <a:p>
            <a:endParaRPr lang="cs-CZ" sz="1400">
              <a:solidFill>
                <a:srgbClr val="000000"/>
              </a:solidFill>
              <a:latin typeface="Calibri" pitchFamily="34" charset="0"/>
            </a:endParaRPr>
          </a:p>
          <a:p>
            <a:endParaRPr lang="cs-CZ" sz="1400">
              <a:solidFill>
                <a:srgbClr val="000000"/>
              </a:solidFill>
              <a:latin typeface="Calibri" pitchFamily="34" charset="0"/>
            </a:endParaRPr>
          </a:p>
          <a:p>
            <a:endParaRPr lang="cs-CZ" sz="1400">
              <a:solidFill>
                <a:srgbClr val="000000"/>
              </a:solidFill>
              <a:latin typeface="Calibri" pitchFamily="34" charset="0"/>
            </a:endParaRPr>
          </a:p>
          <a:p>
            <a:r>
              <a:rPr lang="cs-CZ" sz="1400">
                <a:solidFill>
                  <a:srgbClr val="000000"/>
                </a:solidFill>
                <a:latin typeface="Calibri" pitchFamily="34" charset="0"/>
              </a:rPr>
              <a:t>  </a:t>
            </a:r>
            <a:endParaRPr lang="cs-CZ">
              <a:latin typeface="Calibri" pitchFamily="34" charset="0"/>
            </a:endParaRPr>
          </a:p>
        </p:txBody>
      </p:sp>
      <p:pic>
        <p:nvPicPr>
          <p:cNvPr id="23559" name="Picture 2" descr="C:\Documents and Settings\Vodáček Jan\Local Settings\Temporary Internet Files\Content.IE5\Q72JYX8B\MC900290055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67625" y="5589588"/>
            <a:ext cx="1246188" cy="101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Přímá spojovací čára 2"/>
          <p:cNvCxnSpPr/>
          <p:nvPr/>
        </p:nvCxnSpPr>
        <p:spPr>
          <a:xfrm>
            <a:off x="4572000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578" name="TextovéPole 4"/>
          <p:cNvSpPr txBox="1">
            <a:spLocks noChangeArrowheads="1"/>
          </p:cNvSpPr>
          <p:nvPr/>
        </p:nvSpPr>
        <p:spPr bwMode="auto">
          <a:xfrm>
            <a:off x="4572000" y="1125538"/>
            <a:ext cx="4572000" cy="3455987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600" b="1" u="sng" dirty="0">
                <a:latin typeface="Calibri" pitchFamily="34" charset="0"/>
              </a:rPr>
              <a:t>STANOVIŠTĚ č. 3 – Vysoký buk</a:t>
            </a:r>
          </a:p>
          <a:p>
            <a:endParaRPr lang="cs-CZ" sz="1400" u="sng" dirty="0">
              <a:latin typeface="Calibri" pitchFamily="34" charset="0"/>
            </a:endParaRPr>
          </a:p>
          <a:p>
            <a:pPr>
              <a:buFontTx/>
              <a:buChar char="-"/>
            </a:pPr>
            <a:r>
              <a:rPr lang="cs-CZ" sz="1400" b="1" u="sng" dirty="0">
                <a:latin typeface="Calibri" pitchFamily="34" charset="0"/>
              </a:rPr>
              <a:t> STROMY</a:t>
            </a:r>
          </a:p>
          <a:p>
            <a:pPr>
              <a:buFontTx/>
              <a:buChar char="-"/>
            </a:pPr>
            <a:r>
              <a:rPr lang="cs-CZ" sz="1200" dirty="0">
                <a:latin typeface="Calibri" pitchFamily="34" charset="0"/>
              </a:rPr>
              <a:t>  </a:t>
            </a:r>
            <a:r>
              <a:rPr lang="cs-CZ" sz="1400" dirty="0">
                <a:latin typeface="Calibri" pitchFamily="34" charset="0"/>
              </a:rPr>
              <a:t>stromy náleží právem mezi nejdůležitější organismy planety, jejich význam pro světový ekosystém je nezastupitelný</a:t>
            </a:r>
          </a:p>
          <a:p>
            <a:pPr>
              <a:buFontTx/>
              <a:buChar char="-"/>
            </a:pPr>
            <a:r>
              <a:rPr lang="cs-CZ" sz="1400" dirty="0">
                <a:latin typeface="Calibri" pitchFamily="34" charset="0"/>
              </a:rPr>
              <a:t> má několik důležitých funkcí, které jsou nepostradatelné nejen pro živé organismy, ale také pro lidstvo</a:t>
            </a:r>
          </a:p>
          <a:p>
            <a:pPr>
              <a:buFontTx/>
              <a:buChar char="-"/>
            </a:pPr>
            <a:endParaRPr lang="cs-CZ" sz="1400" dirty="0">
              <a:latin typeface="Calibri" pitchFamily="34" charset="0"/>
            </a:endParaRPr>
          </a:p>
          <a:p>
            <a:pPr>
              <a:buFontTx/>
              <a:buChar char="-"/>
            </a:pPr>
            <a:r>
              <a:rPr lang="cs-CZ" sz="1400" dirty="0">
                <a:latin typeface="Calibri" pitchFamily="34" charset="0"/>
              </a:rPr>
              <a:t> ÚKOLEM je doplnit názvy nejznámějších listnatých i jehličnatých stromů u nás / využij nápovědy obrázků/</a:t>
            </a:r>
          </a:p>
          <a:p>
            <a:pPr>
              <a:buFontTx/>
              <a:buChar char="-"/>
            </a:pPr>
            <a:r>
              <a:rPr lang="cs-CZ" sz="1400" dirty="0">
                <a:latin typeface="Calibri" pitchFamily="34" charset="0"/>
              </a:rPr>
              <a:t> následně určete hlavní funkce kořenů a listů stromů</a:t>
            </a:r>
          </a:p>
          <a:p>
            <a:pPr>
              <a:buFontTx/>
              <a:buChar char="-"/>
            </a:pPr>
            <a:r>
              <a:rPr lang="cs-CZ" sz="1400" dirty="0">
                <a:latin typeface="Calibri" pitchFamily="34" charset="0"/>
              </a:rPr>
              <a:t> posledním úkolem je vybrat stromy, které se ,,zatoulaly“ mezi keře</a:t>
            </a:r>
          </a:p>
          <a:p>
            <a:pPr>
              <a:buFontTx/>
              <a:buChar char="-"/>
            </a:pPr>
            <a:r>
              <a:rPr lang="cs-CZ" sz="1400" dirty="0">
                <a:latin typeface="Calibri" pitchFamily="34" charset="0"/>
              </a:rPr>
              <a:t> max. </a:t>
            </a:r>
            <a:r>
              <a:rPr lang="cs-CZ" sz="1400" dirty="0" smtClean="0">
                <a:latin typeface="Calibri" pitchFamily="34" charset="0"/>
              </a:rPr>
              <a:t>12 </a:t>
            </a:r>
            <a:r>
              <a:rPr lang="cs-CZ" sz="1400" dirty="0">
                <a:latin typeface="Calibri" pitchFamily="34" charset="0"/>
              </a:rPr>
              <a:t>b / 9 + 2 + 1 b/</a:t>
            </a:r>
            <a:r>
              <a:rPr lang="cs-CZ" sz="1600" u="sng" dirty="0">
                <a:latin typeface="Calibri" pitchFamily="34" charset="0"/>
              </a:rPr>
              <a:t> 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4572000" y="0"/>
            <a:ext cx="4572000" cy="110799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6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                    </a:t>
            </a:r>
            <a:r>
              <a:rPr lang="cs-CZ" sz="6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3</a:t>
            </a:r>
          </a:p>
        </p:txBody>
      </p:sp>
      <p:pic>
        <p:nvPicPr>
          <p:cNvPr id="24580" name="Picture 2"/>
          <p:cNvPicPr>
            <a:picLocks noChangeAspect="1" noChangeArrowheads="1"/>
          </p:cNvPicPr>
          <p:nvPr/>
        </p:nvPicPr>
        <p:blipFill>
          <a:blip r:embed="rId2" cstate="print"/>
          <a:srcRect b="6477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4581" name="Picture 3" descr="C:\Documents and Settings\Vodáček Jan\Local Settings\Temporary Internet Files\Content.IE5\854J4VCR\MC900434929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463" y="0"/>
            <a:ext cx="1030287" cy="1030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2" name="Obdélník 8"/>
          <p:cNvSpPr>
            <a:spLocks noChangeArrowheads="1"/>
          </p:cNvSpPr>
          <p:nvPr/>
        </p:nvSpPr>
        <p:spPr bwMode="auto">
          <a:xfrm>
            <a:off x="4572000" y="4611688"/>
            <a:ext cx="4572000" cy="2246312"/>
          </a:xfrm>
          <a:prstGeom prst="rect">
            <a:avLst/>
          </a:prstGeom>
          <a:solidFill>
            <a:srgbClr val="FFC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-"/>
            </a:pPr>
            <a:r>
              <a:rPr lang="cs-CZ" sz="1400" b="1" u="sng">
                <a:solidFill>
                  <a:srgbClr val="000000"/>
                </a:solidFill>
                <a:latin typeface="Calibri" pitchFamily="34" charset="0"/>
              </a:rPr>
              <a:t> AZIMUT </a:t>
            </a:r>
          </a:p>
          <a:p>
            <a:r>
              <a:rPr lang="cs-CZ" sz="1400">
                <a:solidFill>
                  <a:srgbClr val="000000"/>
                </a:solidFill>
                <a:latin typeface="Calibri" pitchFamily="34" charset="0"/>
              </a:rPr>
              <a:t> - azimut k dalšímu stanovišti je 164°</a:t>
            </a:r>
          </a:p>
          <a:p>
            <a:endParaRPr lang="cs-CZ" sz="1400">
              <a:solidFill>
                <a:srgbClr val="000000"/>
              </a:solidFill>
              <a:latin typeface="Calibri" pitchFamily="34" charset="0"/>
            </a:endParaRPr>
          </a:p>
          <a:p>
            <a:endParaRPr lang="cs-CZ" sz="1400">
              <a:solidFill>
                <a:srgbClr val="000000"/>
              </a:solidFill>
              <a:latin typeface="Calibri" pitchFamily="34" charset="0"/>
            </a:endParaRPr>
          </a:p>
          <a:p>
            <a:endParaRPr lang="cs-CZ" sz="1400">
              <a:solidFill>
                <a:srgbClr val="000000"/>
              </a:solidFill>
              <a:latin typeface="Calibri" pitchFamily="34" charset="0"/>
            </a:endParaRPr>
          </a:p>
          <a:p>
            <a:endParaRPr lang="cs-CZ" sz="1400">
              <a:solidFill>
                <a:srgbClr val="000000"/>
              </a:solidFill>
              <a:latin typeface="Calibri" pitchFamily="34" charset="0"/>
            </a:endParaRPr>
          </a:p>
          <a:p>
            <a:endParaRPr lang="cs-CZ" sz="1400">
              <a:solidFill>
                <a:srgbClr val="000000"/>
              </a:solidFill>
              <a:latin typeface="Calibri" pitchFamily="34" charset="0"/>
            </a:endParaRPr>
          </a:p>
          <a:p>
            <a:endParaRPr lang="cs-CZ" sz="1400">
              <a:solidFill>
                <a:srgbClr val="000000"/>
              </a:solidFill>
              <a:latin typeface="Calibri" pitchFamily="34" charset="0"/>
            </a:endParaRPr>
          </a:p>
          <a:p>
            <a:endParaRPr lang="cs-CZ" sz="1400">
              <a:solidFill>
                <a:srgbClr val="000000"/>
              </a:solidFill>
              <a:latin typeface="Calibri" pitchFamily="34" charset="0"/>
            </a:endParaRPr>
          </a:p>
          <a:p>
            <a:r>
              <a:rPr lang="cs-CZ" sz="1400">
                <a:solidFill>
                  <a:srgbClr val="000000"/>
                </a:solidFill>
                <a:latin typeface="Calibri" pitchFamily="34" charset="0"/>
              </a:rPr>
              <a:t>  </a:t>
            </a:r>
            <a:endParaRPr lang="cs-CZ">
              <a:latin typeface="Calibri" pitchFamily="34" charset="0"/>
            </a:endParaRPr>
          </a:p>
        </p:txBody>
      </p:sp>
      <p:pic>
        <p:nvPicPr>
          <p:cNvPr id="24583" name="Picture 2" descr="C:\Documents and Settings\Vodáček Jan\Local Settings\Temporary Internet Files\Content.IE5\Q72JYX8B\MC900290055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67625" y="5589588"/>
            <a:ext cx="1246188" cy="101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Přímá spojovací čára 2"/>
          <p:cNvCxnSpPr/>
          <p:nvPr/>
        </p:nvCxnSpPr>
        <p:spPr>
          <a:xfrm>
            <a:off x="4572000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602" name="TextovéPole 4"/>
          <p:cNvSpPr txBox="1">
            <a:spLocks noChangeArrowheads="1"/>
          </p:cNvSpPr>
          <p:nvPr/>
        </p:nvSpPr>
        <p:spPr bwMode="auto">
          <a:xfrm>
            <a:off x="4572000" y="1125538"/>
            <a:ext cx="4572000" cy="3455987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600" b="1" u="sng">
                <a:latin typeface="Calibri" pitchFamily="34" charset="0"/>
              </a:rPr>
              <a:t>STANOVIŠTĚ č. 4 – Polom</a:t>
            </a:r>
          </a:p>
          <a:p>
            <a:endParaRPr lang="cs-CZ" sz="1400" u="sng">
              <a:latin typeface="Calibri" pitchFamily="34" charset="0"/>
            </a:endParaRPr>
          </a:p>
          <a:p>
            <a:pPr>
              <a:buFontTx/>
              <a:buChar char="-"/>
            </a:pPr>
            <a:r>
              <a:rPr lang="cs-CZ" sz="1400" b="1" u="sng">
                <a:latin typeface="Calibri" pitchFamily="34" charset="0"/>
              </a:rPr>
              <a:t> FAUNA</a:t>
            </a:r>
          </a:p>
          <a:p>
            <a:pPr>
              <a:buFontTx/>
              <a:buChar char="-"/>
            </a:pPr>
            <a:r>
              <a:rPr lang="cs-CZ" sz="1200">
                <a:latin typeface="Calibri" pitchFamily="34" charset="0"/>
              </a:rPr>
              <a:t>  </a:t>
            </a:r>
            <a:r>
              <a:rPr lang="cs-CZ" sz="1400">
                <a:latin typeface="Calibri" pitchFamily="34" charset="0"/>
              </a:rPr>
              <a:t>zvířata žijící u nás nejsou tolik druhově rozmanitá, ale zase poměrně početná</a:t>
            </a:r>
          </a:p>
          <a:p>
            <a:pPr>
              <a:buFontTx/>
              <a:buChar char="-"/>
            </a:pPr>
            <a:r>
              <a:rPr lang="cs-CZ" sz="1400">
                <a:latin typeface="Calibri" pitchFamily="34" charset="0"/>
              </a:rPr>
              <a:t> lesy  a rybníky Třeboňska jsou vhodným prostředím pro mnoho druhů zvířat</a:t>
            </a:r>
          </a:p>
          <a:p>
            <a:pPr>
              <a:buFontTx/>
              <a:buChar char="-"/>
            </a:pPr>
            <a:endParaRPr lang="cs-CZ" sz="1400">
              <a:latin typeface="Calibri" pitchFamily="34" charset="0"/>
            </a:endParaRPr>
          </a:p>
          <a:p>
            <a:pPr>
              <a:buFontTx/>
              <a:buChar char="-"/>
            </a:pPr>
            <a:r>
              <a:rPr lang="cs-CZ" sz="1400">
                <a:latin typeface="Calibri" pitchFamily="34" charset="0"/>
              </a:rPr>
              <a:t> ÚKOLEM je objevit v textu chybná tvrzení a doplnit písmenka z chybných slov do tajenky</a:t>
            </a:r>
          </a:p>
          <a:p>
            <a:pPr>
              <a:buFontTx/>
              <a:buChar char="-"/>
            </a:pPr>
            <a:r>
              <a:rPr lang="cs-CZ" sz="1400">
                <a:latin typeface="Calibri" pitchFamily="34" charset="0"/>
              </a:rPr>
              <a:t> následně se pokuste přiřadit obrysy stop volně žijící fauny u nás /využij nápovědu/</a:t>
            </a:r>
          </a:p>
          <a:p>
            <a:pPr>
              <a:buFontTx/>
              <a:buChar char="-"/>
            </a:pPr>
            <a:endParaRPr lang="cs-CZ" sz="1400">
              <a:latin typeface="Calibri" pitchFamily="34" charset="0"/>
            </a:endParaRPr>
          </a:p>
          <a:p>
            <a:pPr>
              <a:buFontTx/>
              <a:buChar char="-"/>
            </a:pPr>
            <a:r>
              <a:rPr lang="cs-CZ" sz="1400">
                <a:latin typeface="Calibri" pitchFamily="34" charset="0"/>
              </a:rPr>
              <a:t> max. 13 b / 6 + 7 b/</a:t>
            </a:r>
            <a:endParaRPr lang="cs-CZ" sz="1400" u="sng">
              <a:latin typeface="Calibri" pitchFamily="34" charset="0"/>
            </a:endParaRPr>
          </a:p>
          <a:p>
            <a:pPr>
              <a:buFontTx/>
              <a:buChar char="-"/>
            </a:pPr>
            <a:endParaRPr lang="cs-CZ" sz="1600" u="sng">
              <a:latin typeface="Calibri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572000" y="0"/>
            <a:ext cx="4572000" cy="110799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6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                    </a:t>
            </a:r>
            <a:r>
              <a:rPr lang="cs-CZ" sz="6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4</a:t>
            </a:r>
          </a:p>
        </p:txBody>
      </p:sp>
      <p:pic>
        <p:nvPicPr>
          <p:cNvPr id="25604" name="Picture 3" descr="C:\Documents and Settings\Vodáček Jan\Local Settings\Temporary Internet Files\Content.IE5\854J4VCR\MC900434929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463" y="0"/>
            <a:ext cx="1030287" cy="1030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5" name="Obdélník 6"/>
          <p:cNvSpPr>
            <a:spLocks noChangeArrowheads="1"/>
          </p:cNvSpPr>
          <p:nvPr/>
        </p:nvSpPr>
        <p:spPr bwMode="auto">
          <a:xfrm>
            <a:off x="4572000" y="4611688"/>
            <a:ext cx="4572000" cy="2246312"/>
          </a:xfrm>
          <a:prstGeom prst="rect">
            <a:avLst/>
          </a:prstGeom>
          <a:solidFill>
            <a:srgbClr val="FFC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-"/>
            </a:pPr>
            <a:r>
              <a:rPr lang="cs-CZ" sz="1400" b="1" u="sng">
                <a:solidFill>
                  <a:srgbClr val="000000"/>
                </a:solidFill>
                <a:latin typeface="Calibri" pitchFamily="34" charset="0"/>
              </a:rPr>
              <a:t> AZIMUT </a:t>
            </a:r>
          </a:p>
          <a:p>
            <a:r>
              <a:rPr lang="cs-CZ" sz="1400">
                <a:solidFill>
                  <a:srgbClr val="000000"/>
                </a:solidFill>
                <a:latin typeface="Calibri" pitchFamily="34" charset="0"/>
              </a:rPr>
              <a:t> - azimut k dalšímu stanovišti je 22°</a:t>
            </a:r>
          </a:p>
          <a:p>
            <a:endParaRPr lang="cs-CZ" sz="1400">
              <a:solidFill>
                <a:srgbClr val="000000"/>
              </a:solidFill>
              <a:latin typeface="Calibri" pitchFamily="34" charset="0"/>
            </a:endParaRPr>
          </a:p>
          <a:p>
            <a:endParaRPr lang="cs-CZ" sz="1400">
              <a:solidFill>
                <a:srgbClr val="000000"/>
              </a:solidFill>
              <a:latin typeface="Calibri" pitchFamily="34" charset="0"/>
            </a:endParaRPr>
          </a:p>
          <a:p>
            <a:endParaRPr lang="cs-CZ" sz="1400">
              <a:solidFill>
                <a:srgbClr val="000000"/>
              </a:solidFill>
              <a:latin typeface="Calibri" pitchFamily="34" charset="0"/>
            </a:endParaRPr>
          </a:p>
          <a:p>
            <a:endParaRPr lang="cs-CZ" sz="1400">
              <a:solidFill>
                <a:srgbClr val="000000"/>
              </a:solidFill>
              <a:latin typeface="Calibri" pitchFamily="34" charset="0"/>
            </a:endParaRPr>
          </a:p>
          <a:p>
            <a:endParaRPr lang="cs-CZ" sz="1400">
              <a:solidFill>
                <a:srgbClr val="000000"/>
              </a:solidFill>
              <a:latin typeface="Calibri" pitchFamily="34" charset="0"/>
            </a:endParaRPr>
          </a:p>
          <a:p>
            <a:endParaRPr lang="cs-CZ" sz="1400">
              <a:solidFill>
                <a:srgbClr val="000000"/>
              </a:solidFill>
              <a:latin typeface="Calibri" pitchFamily="34" charset="0"/>
            </a:endParaRPr>
          </a:p>
          <a:p>
            <a:endParaRPr lang="cs-CZ" sz="1400">
              <a:solidFill>
                <a:srgbClr val="000000"/>
              </a:solidFill>
              <a:latin typeface="Calibri" pitchFamily="34" charset="0"/>
            </a:endParaRPr>
          </a:p>
          <a:p>
            <a:r>
              <a:rPr lang="cs-CZ" sz="1400">
                <a:solidFill>
                  <a:srgbClr val="000000"/>
                </a:solidFill>
                <a:latin typeface="Calibri" pitchFamily="34" charset="0"/>
              </a:rPr>
              <a:t>  </a:t>
            </a:r>
            <a:endParaRPr lang="cs-CZ">
              <a:latin typeface="Calibri" pitchFamily="34" charset="0"/>
            </a:endParaRPr>
          </a:p>
        </p:txBody>
      </p:sp>
      <p:pic>
        <p:nvPicPr>
          <p:cNvPr id="25606" name="Picture 2" descr="C:\Documents and Settings\Vodáček Jan\Local Settings\Temporary Internet Files\Content.IE5\Q72JYX8B\MC900290055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67625" y="5589588"/>
            <a:ext cx="1246188" cy="101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7" name="Picture 2"/>
          <p:cNvPicPr>
            <a:picLocks noChangeAspect="1" noChangeArrowheads="1"/>
          </p:cNvPicPr>
          <p:nvPr/>
        </p:nvPicPr>
        <p:blipFill>
          <a:blip r:embed="rId5" cstate="print"/>
          <a:srcRect l="4201" t="2965" r="3401" b="48860"/>
          <a:stretch>
            <a:fillRect/>
          </a:stretch>
        </p:blipFill>
        <p:spPr bwMode="auto">
          <a:xfrm>
            <a:off x="0" y="0"/>
            <a:ext cx="4537075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Přímá spojovací čára 2"/>
          <p:cNvCxnSpPr/>
          <p:nvPr/>
        </p:nvCxnSpPr>
        <p:spPr>
          <a:xfrm>
            <a:off x="4572000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650" name="TextovéPole 4"/>
          <p:cNvSpPr txBox="1">
            <a:spLocks noChangeArrowheads="1"/>
          </p:cNvSpPr>
          <p:nvPr/>
        </p:nvSpPr>
        <p:spPr bwMode="auto">
          <a:xfrm>
            <a:off x="4572000" y="1125538"/>
            <a:ext cx="4572000" cy="3887787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600" b="1" u="sng">
                <a:latin typeface="Calibri" pitchFamily="34" charset="0"/>
              </a:rPr>
              <a:t>STANOVIŠTĚ č. 5 – Strom č. 142</a:t>
            </a:r>
          </a:p>
          <a:p>
            <a:endParaRPr lang="cs-CZ" sz="1400" u="sng">
              <a:latin typeface="Calibri" pitchFamily="34" charset="0"/>
            </a:endParaRPr>
          </a:p>
          <a:p>
            <a:pPr>
              <a:buFontTx/>
              <a:buChar char="-"/>
            </a:pPr>
            <a:r>
              <a:rPr lang="cs-CZ" sz="1400" b="1" u="sng">
                <a:latin typeface="Calibri" pitchFamily="34" charset="0"/>
              </a:rPr>
              <a:t> RYBNÍK</a:t>
            </a:r>
          </a:p>
          <a:p>
            <a:pPr>
              <a:buFontTx/>
              <a:buChar char="-"/>
            </a:pPr>
            <a:r>
              <a:rPr lang="cs-CZ" sz="1200">
                <a:latin typeface="Calibri" pitchFamily="34" charset="0"/>
              </a:rPr>
              <a:t>  </a:t>
            </a:r>
            <a:r>
              <a:rPr lang="cs-CZ" sz="1400">
                <a:latin typeface="Calibri" pitchFamily="34" charset="0"/>
              </a:rPr>
              <a:t>rybníky jsou symbolem Třeboňska a patří k němu neodmyslitelně již několik století</a:t>
            </a:r>
          </a:p>
          <a:p>
            <a:pPr>
              <a:buFontTx/>
              <a:buChar char="-"/>
            </a:pPr>
            <a:r>
              <a:rPr lang="cs-CZ" sz="1400">
                <a:latin typeface="Calibri" pitchFamily="34" charset="0"/>
              </a:rPr>
              <a:t> mají nejen hospodářský význam, ale také ekologický – jsou významným ekosystémem vázajícím mnoho fauny a flory</a:t>
            </a:r>
          </a:p>
          <a:p>
            <a:pPr>
              <a:buFontTx/>
              <a:buChar char="-"/>
            </a:pPr>
            <a:r>
              <a:rPr lang="cs-CZ" sz="1400">
                <a:latin typeface="Calibri" pitchFamily="34" charset="0"/>
              </a:rPr>
              <a:t> Staňkovský rybník, který se nachází v okolí,  patří mezi největší rybníky ; každopádně je považován za nejdelší a nejhlubší u nás</a:t>
            </a:r>
          </a:p>
          <a:p>
            <a:pPr>
              <a:buFontTx/>
              <a:buChar char="-"/>
            </a:pPr>
            <a:endParaRPr lang="cs-CZ" sz="1400">
              <a:latin typeface="Calibri" pitchFamily="34" charset="0"/>
            </a:endParaRPr>
          </a:p>
          <a:p>
            <a:pPr>
              <a:buFontTx/>
              <a:buChar char="-"/>
            </a:pPr>
            <a:r>
              <a:rPr lang="cs-CZ" sz="1400">
                <a:latin typeface="Calibri" pitchFamily="34" charset="0"/>
              </a:rPr>
              <a:t> ÚKOLEM je popsat floru na březích rybníka /úkoly 1 a 2/</a:t>
            </a:r>
          </a:p>
          <a:p>
            <a:pPr>
              <a:buFontTx/>
              <a:buChar char="-"/>
            </a:pPr>
            <a:r>
              <a:rPr lang="cs-CZ" sz="1400">
                <a:latin typeface="Calibri" pitchFamily="34" charset="0"/>
              </a:rPr>
              <a:t> dále  popsat rybu, části těla a vývojová stádia ryb</a:t>
            </a:r>
          </a:p>
          <a:p>
            <a:pPr>
              <a:buFontTx/>
              <a:buChar char="-"/>
            </a:pPr>
            <a:r>
              <a:rPr lang="cs-CZ" sz="1400">
                <a:latin typeface="Calibri" pitchFamily="34" charset="0"/>
              </a:rPr>
              <a:t> posledním úkolem jsou hádanky živočichů žijících u vody</a:t>
            </a:r>
          </a:p>
          <a:p>
            <a:pPr>
              <a:buFontTx/>
              <a:buChar char="-"/>
            </a:pPr>
            <a:endParaRPr lang="cs-CZ" sz="1400">
              <a:latin typeface="Calibri" pitchFamily="34" charset="0"/>
            </a:endParaRPr>
          </a:p>
          <a:p>
            <a:pPr>
              <a:buFontTx/>
              <a:buChar char="-"/>
            </a:pPr>
            <a:r>
              <a:rPr lang="cs-CZ" sz="1400">
                <a:latin typeface="Calibri" pitchFamily="34" charset="0"/>
              </a:rPr>
              <a:t> max. 17 b / 2 + 5 + 3 + 3 + 4b/</a:t>
            </a:r>
            <a:endParaRPr lang="cs-CZ" sz="1400" u="sng">
              <a:latin typeface="Calibri" pitchFamily="34" charset="0"/>
            </a:endParaRPr>
          </a:p>
          <a:p>
            <a:pPr>
              <a:buFontTx/>
              <a:buChar char="-"/>
            </a:pPr>
            <a:endParaRPr lang="cs-CZ" sz="1600" u="sng">
              <a:latin typeface="Calibri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572000" y="0"/>
            <a:ext cx="4572000" cy="110799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6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                    </a:t>
            </a:r>
            <a:r>
              <a:rPr lang="cs-CZ" sz="6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5</a:t>
            </a:r>
          </a:p>
        </p:txBody>
      </p:sp>
      <p:pic>
        <p:nvPicPr>
          <p:cNvPr id="27652" name="Picture 3" descr="C:\Documents and Settings\Vodáček Jan\Local Settings\Temporary Internet Files\Content.IE5\854J4VCR\MC900434929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463" y="0"/>
            <a:ext cx="1030287" cy="1030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3" name="Obdélník 6"/>
          <p:cNvSpPr>
            <a:spLocks noChangeArrowheads="1"/>
          </p:cNvSpPr>
          <p:nvPr/>
        </p:nvSpPr>
        <p:spPr bwMode="auto">
          <a:xfrm>
            <a:off x="4572000" y="5041900"/>
            <a:ext cx="4572000" cy="1816100"/>
          </a:xfrm>
          <a:prstGeom prst="rect">
            <a:avLst/>
          </a:prstGeom>
          <a:solidFill>
            <a:srgbClr val="FFC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-"/>
            </a:pPr>
            <a:r>
              <a:rPr lang="cs-CZ" sz="1400" b="1" u="sng">
                <a:solidFill>
                  <a:srgbClr val="000000"/>
                </a:solidFill>
                <a:latin typeface="Calibri" pitchFamily="34" charset="0"/>
              </a:rPr>
              <a:t> AZIMUT </a:t>
            </a:r>
          </a:p>
          <a:p>
            <a:r>
              <a:rPr lang="cs-CZ" sz="1400">
                <a:solidFill>
                  <a:srgbClr val="000000"/>
                </a:solidFill>
                <a:latin typeface="Calibri" pitchFamily="34" charset="0"/>
              </a:rPr>
              <a:t> - azimut k dalšímu stanovišti je 162°</a:t>
            </a:r>
          </a:p>
          <a:p>
            <a:endParaRPr lang="cs-CZ" sz="1400">
              <a:solidFill>
                <a:srgbClr val="000000"/>
              </a:solidFill>
              <a:latin typeface="Calibri" pitchFamily="34" charset="0"/>
            </a:endParaRPr>
          </a:p>
          <a:p>
            <a:endParaRPr lang="cs-CZ" sz="1400">
              <a:solidFill>
                <a:srgbClr val="000000"/>
              </a:solidFill>
              <a:latin typeface="Calibri" pitchFamily="34" charset="0"/>
            </a:endParaRPr>
          </a:p>
          <a:p>
            <a:endParaRPr lang="cs-CZ" sz="1400">
              <a:solidFill>
                <a:srgbClr val="000000"/>
              </a:solidFill>
              <a:latin typeface="Calibri" pitchFamily="34" charset="0"/>
            </a:endParaRPr>
          </a:p>
          <a:p>
            <a:endParaRPr lang="cs-CZ" sz="1400">
              <a:solidFill>
                <a:srgbClr val="000000"/>
              </a:solidFill>
              <a:latin typeface="Calibri" pitchFamily="34" charset="0"/>
            </a:endParaRPr>
          </a:p>
          <a:p>
            <a:endParaRPr lang="cs-CZ" sz="1400">
              <a:solidFill>
                <a:srgbClr val="000000"/>
              </a:solidFill>
              <a:latin typeface="Calibri" pitchFamily="34" charset="0"/>
            </a:endParaRPr>
          </a:p>
          <a:p>
            <a:r>
              <a:rPr lang="cs-CZ" sz="1400">
                <a:solidFill>
                  <a:srgbClr val="000000"/>
                </a:solidFill>
                <a:latin typeface="Calibri" pitchFamily="34" charset="0"/>
              </a:rPr>
              <a:t>  </a:t>
            </a:r>
            <a:endParaRPr lang="cs-CZ">
              <a:latin typeface="Calibri" pitchFamily="34" charset="0"/>
            </a:endParaRPr>
          </a:p>
        </p:txBody>
      </p:sp>
      <p:pic>
        <p:nvPicPr>
          <p:cNvPr id="27654" name="Picture 2" descr="C:\Documents and Settings\Vodáček Jan\Local Settings\Temporary Internet Files\Content.IE5\Q72JYX8B\MC900290055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67625" y="5589588"/>
            <a:ext cx="1246188" cy="101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5" name="Picture 2"/>
          <p:cNvPicPr>
            <a:picLocks noChangeAspect="1" noChangeArrowheads="1"/>
          </p:cNvPicPr>
          <p:nvPr/>
        </p:nvPicPr>
        <p:blipFill>
          <a:blip r:embed="rId5" cstate="print"/>
          <a:srcRect l="6378" t="3355" r="4147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Přímá spojovací čára 2"/>
          <p:cNvCxnSpPr/>
          <p:nvPr/>
        </p:nvCxnSpPr>
        <p:spPr>
          <a:xfrm>
            <a:off x="4572000" y="0"/>
            <a:ext cx="0" cy="42926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698" name="TextovéPole 4"/>
          <p:cNvSpPr txBox="1">
            <a:spLocks noChangeArrowheads="1"/>
          </p:cNvSpPr>
          <p:nvPr/>
        </p:nvSpPr>
        <p:spPr bwMode="auto">
          <a:xfrm>
            <a:off x="4572000" y="1125538"/>
            <a:ext cx="4572000" cy="3139321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600" b="1" u="sng" dirty="0">
                <a:latin typeface="Calibri" pitchFamily="34" charset="0"/>
              </a:rPr>
              <a:t>STANOVIŠTĚ č. 6 – Posed</a:t>
            </a:r>
          </a:p>
          <a:p>
            <a:endParaRPr lang="cs-CZ" sz="1400" u="sng" dirty="0">
              <a:latin typeface="Calibri" pitchFamily="34" charset="0"/>
            </a:endParaRPr>
          </a:p>
          <a:p>
            <a:pPr>
              <a:buFontTx/>
              <a:buChar char="-"/>
            </a:pPr>
            <a:r>
              <a:rPr lang="cs-CZ" sz="1400" b="1" u="sng" dirty="0">
                <a:latin typeface="Calibri" pitchFamily="34" charset="0"/>
              </a:rPr>
              <a:t> VODA</a:t>
            </a:r>
          </a:p>
          <a:p>
            <a:pPr>
              <a:buFontTx/>
              <a:buChar char="-"/>
            </a:pPr>
            <a:r>
              <a:rPr lang="cs-CZ" sz="1200" dirty="0">
                <a:latin typeface="Calibri" pitchFamily="34" charset="0"/>
              </a:rPr>
              <a:t>  </a:t>
            </a:r>
            <a:r>
              <a:rPr lang="cs-CZ" sz="1400" dirty="0">
                <a:latin typeface="Calibri" pitchFamily="34" charset="0"/>
              </a:rPr>
              <a:t>voda a hydrosféra je složka tvořící přírodní krajinu na naší planetě</a:t>
            </a:r>
          </a:p>
          <a:p>
            <a:pPr>
              <a:buFontTx/>
              <a:buChar char="-"/>
            </a:pPr>
            <a:r>
              <a:rPr lang="cs-CZ" sz="1400" dirty="0">
                <a:latin typeface="Calibri" pitchFamily="34" charset="0"/>
              </a:rPr>
              <a:t> její význam není třeba připomínat; je důležité zachovat vodu v její přirozené kvalitě</a:t>
            </a:r>
          </a:p>
          <a:p>
            <a:pPr>
              <a:buFontTx/>
              <a:buChar char="-"/>
            </a:pPr>
            <a:r>
              <a:rPr lang="cs-CZ" sz="1400" dirty="0">
                <a:latin typeface="Calibri" pitchFamily="34" charset="0"/>
              </a:rPr>
              <a:t> proto je třeba vodu chránit </a:t>
            </a:r>
          </a:p>
          <a:p>
            <a:pPr>
              <a:buFontTx/>
              <a:buChar char="-"/>
            </a:pPr>
            <a:endParaRPr lang="cs-CZ" sz="1400" dirty="0">
              <a:latin typeface="Calibri" pitchFamily="34" charset="0"/>
            </a:endParaRPr>
          </a:p>
          <a:p>
            <a:pPr>
              <a:buFontTx/>
              <a:buChar char="-"/>
            </a:pPr>
            <a:r>
              <a:rPr lang="cs-CZ" sz="1400" dirty="0">
                <a:latin typeface="Calibri" pitchFamily="34" charset="0"/>
              </a:rPr>
              <a:t> ÚKOLEM je odebrat vzorek z rybníka, tedy ze stojaté vody</a:t>
            </a:r>
          </a:p>
          <a:p>
            <a:pPr>
              <a:buFontTx/>
              <a:buChar char="-"/>
            </a:pPr>
            <a:r>
              <a:rPr lang="cs-CZ" sz="1400" dirty="0">
                <a:latin typeface="Calibri" pitchFamily="34" charset="0"/>
              </a:rPr>
              <a:t> zaměřte  se  na zápach, barvu a </a:t>
            </a:r>
            <a:r>
              <a:rPr lang="cs-CZ" sz="1400" dirty="0" err="1">
                <a:latin typeface="Calibri" pitchFamily="34" charset="0"/>
              </a:rPr>
              <a:t>ph</a:t>
            </a:r>
            <a:r>
              <a:rPr lang="cs-CZ" sz="1400" dirty="0">
                <a:latin typeface="Calibri" pitchFamily="34" charset="0"/>
              </a:rPr>
              <a:t> vody / k tomu máte dvě lahvičky</a:t>
            </a:r>
            <a:r>
              <a:rPr lang="cs-CZ" sz="1400" dirty="0" smtClean="0">
                <a:latin typeface="Calibri" pitchFamily="34" charset="0"/>
              </a:rPr>
              <a:t>/ a porovnat s dalšími vzorky; úkol je nutné dodělat na Hajnici</a:t>
            </a:r>
            <a:endParaRPr lang="cs-CZ" sz="1400" dirty="0">
              <a:latin typeface="Calibri" pitchFamily="34" charset="0"/>
            </a:endParaRPr>
          </a:p>
          <a:p>
            <a:pPr>
              <a:buFontTx/>
              <a:buChar char="-"/>
            </a:pPr>
            <a:r>
              <a:rPr lang="cs-CZ" sz="1400" dirty="0">
                <a:latin typeface="Calibri" pitchFamily="34" charset="0"/>
              </a:rPr>
              <a:t> max. 4 b</a:t>
            </a:r>
            <a:endParaRPr lang="cs-CZ" sz="1600" u="sng" dirty="0">
              <a:latin typeface="Calibri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572000" y="0"/>
            <a:ext cx="4572000" cy="110799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6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                    </a:t>
            </a:r>
            <a:r>
              <a:rPr lang="cs-CZ" sz="6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6</a:t>
            </a:r>
          </a:p>
        </p:txBody>
      </p:sp>
      <p:pic>
        <p:nvPicPr>
          <p:cNvPr id="29700" name="Picture 3" descr="C:\Documents and Settings\Vodáček Jan\Local Settings\Temporary Internet Files\Content.IE5\854J4VCR\MC900434929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463" y="0"/>
            <a:ext cx="1030287" cy="1030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1" name="Obdélník 6"/>
          <p:cNvSpPr>
            <a:spLocks noChangeArrowheads="1"/>
          </p:cNvSpPr>
          <p:nvPr/>
        </p:nvSpPr>
        <p:spPr bwMode="auto">
          <a:xfrm>
            <a:off x="0" y="0"/>
            <a:ext cx="4572000" cy="1816100"/>
          </a:xfrm>
          <a:prstGeom prst="rect">
            <a:avLst/>
          </a:prstGeom>
          <a:solidFill>
            <a:srgbClr val="FFC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-"/>
            </a:pPr>
            <a:r>
              <a:rPr lang="cs-CZ" sz="1400" b="1" u="sng">
                <a:solidFill>
                  <a:srgbClr val="000000"/>
                </a:solidFill>
                <a:latin typeface="Calibri" pitchFamily="34" charset="0"/>
              </a:rPr>
              <a:t> AZIMUT </a:t>
            </a:r>
          </a:p>
          <a:p>
            <a:r>
              <a:rPr lang="cs-CZ" sz="1400">
                <a:solidFill>
                  <a:srgbClr val="000000"/>
                </a:solidFill>
                <a:latin typeface="Calibri" pitchFamily="34" charset="0"/>
              </a:rPr>
              <a:t> - azimut k dalšímu stanovišti je 74°</a:t>
            </a:r>
          </a:p>
          <a:p>
            <a:endParaRPr lang="cs-CZ" sz="1400">
              <a:solidFill>
                <a:srgbClr val="000000"/>
              </a:solidFill>
              <a:latin typeface="Calibri" pitchFamily="34" charset="0"/>
            </a:endParaRPr>
          </a:p>
          <a:p>
            <a:endParaRPr lang="cs-CZ" sz="1400">
              <a:solidFill>
                <a:srgbClr val="000000"/>
              </a:solidFill>
              <a:latin typeface="Calibri" pitchFamily="34" charset="0"/>
            </a:endParaRPr>
          </a:p>
          <a:p>
            <a:endParaRPr lang="cs-CZ" sz="1400">
              <a:solidFill>
                <a:srgbClr val="000000"/>
              </a:solidFill>
              <a:latin typeface="Calibri" pitchFamily="34" charset="0"/>
            </a:endParaRPr>
          </a:p>
          <a:p>
            <a:endParaRPr lang="cs-CZ" sz="1400">
              <a:solidFill>
                <a:srgbClr val="000000"/>
              </a:solidFill>
              <a:latin typeface="Calibri" pitchFamily="34" charset="0"/>
            </a:endParaRPr>
          </a:p>
          <a:p>
            <a:endParaRPr lang="cs-CZ" sz="1400">
              <a:solidFill>
                <a:srgbClr val="000000"/>
              </a:solidFill>
              <a:latin typeface="Calibri" pitchFamily="34" charset="0"/>
            </a:endParaRPr>
          </a:p>
          <a:p>
            <a:r>
              <a:rPr lang="cs-CZ" sz="1400">
                <a:solidFill>
                  <a:srgbClr val="000000"/>
                </a:solidFill>
                <a:latin typeface="Calibri" pitchFamily="34" charset="0"/>
              </a:rPr>
              <a:t>  </a:t>
            </a:r>
            <a:endParaRPr lang="cs-CZ">
              <a:latin typeface="Calibri" pitchFamily="34" charset="0"/>
            </a:endParaRPr>
          </a:p>
        </p:txBody>
      </p:sp>
      <p:pic>
        <p:nvPicPr>
          <p:cNvPr id="29702" name="Picture 2" descr="C:\Documents and Settings\Vodáček Jan\Local Settings\Temporary Internet Files\Content.IE5\Q72JYX8B\MC900290055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113" y="620713"/>
            <a:ext cx="1246187" cy="1020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3" name="Picture 2" descr="C:\Documents and Settings\Vodáček Jan\Local Settings\Temporary Internet Files\Content.IE5\UX0RETI5\MC900441715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2276475"/>
            <a:ext cx="18002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704" name="Picture 5" descr="C:\Documents and Settings\Vodáček Jan\Local Settings\Temporary Internet Files\Content.IE5\YZEVYT6Z\MC900332324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11413" y="2420938"/>
            <a:ext cx="1831975" cy="1316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1" name="Tabulka 10"/>
          <p:cNvGraphicFramePr>
            <a:graphicFrameLocks noGrp="1"/>
          </p:cNvGraphicFramePr>
          <p:nvPr/>
        </p:nvGraphicFramePr>
        <p:xfrm>
          <a:off x="323528" y="4437112"/>
          <a:ext cx="8568950" cy="22103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3790"/>
                <a:gridCol w="1713790"/>
                <a:gridCol w="1713790"/>
                <a:gridCol w="1713790"/>
                <a:gridCol w="1713790"/>
              </a:tblGrid>
              <a:tr h="322514">
                <a:tc>
                  <a:txBody>
                    <a:bodyPr/>
                    <a:lstStyle/>
                    <a:p>
                      <a:r>
                        <a:rPr lang="cs-CZ" dirty="0" smtClean="0"/>
                        <a:t>vzorek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zápach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barva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ph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výsledek</a:t>
                      </a:r>
                      <a:endParaRPr lang="cs-CZ" dirty="0"/>
                    </a:p>
                  </a:txBody>
                  <a:tcPr/>
                </a:tc>
              </a:tr>
              <a:tr h="564399">
                <a:tc>
                  <a:txBody>
                    <a:bodyPr/>
                    <a:lstStyle/>
                    <a:p>
                      <a:r>
                        <a:rPr lang="cs-CZ" dirty="0" smtClean="0"/>
                        <a:t>vzorek č. 1</a:t>
                      </a:r>
                    </a:p>
                    <a:p>
                      <a:r>
                        <a:rPr lang="cs-CZ" dirty="0" smtClean="0"/>
                        <a:t>/ rybník/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64399">
                <a:tc>
                  <a:txBody>
                    <a:bodyPr/>
                    <a:lstStyle/>
                    <a:p>
                      <a:r>
                        <a:rPr lang="cs-CZ" dirty="0" smtClean="0"/>
                        <a:t>vzorek č. 2</a:t>
                      </a:r>
                    </a:p>
                    <a:p>
                      <a:r>
                        <a:rPr lang="cs-CZ" dirty="0" smtClean="0"/>
                        <a:t>/ tekoucí voda/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64399">
                <a:tc>
                  <a:txBody>
                    <a:bodyPr/>
                    <a:lstStyle/>
                    <a:p>
                      <a:r>
                        <a:rPr lang="cs-CZ" dirty="0" smtClean="0"/>
                        <a:t>voda z kohoutku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Přímá spojovací čára 2"/>
          <p:cNvCxnSpPr/>
          <p:nvPr/>
        </p:nvCxnSpPr>
        <p:spPr>
          <a:xfrm>
            <a:off x="4572000" y="0"/>
            <a:ext cx="0" cy="42926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746" name="TextovéPole 4"/>
          <p:cNvSpPr txBox="1">
            <a:spLocks noChangeArrowheads="1"/>
          </p:cNvSpPr>
          <p:nvPr/>
        </p:nvSpPr>
        <p:spPr bwMode="auto">
          <a:xfrm>
            <a:off x="4572000" y="1125538"/>
            <a:ext cx="4572000" cy="3139321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600" b="1" u="sng" dirty="0">
                <a:latin typeface="Calibri" pitchFamily="34" charset="0"/>
              </a:rPr>
              <a:t>STANOVIŠTĚ č. 7 – Tekoucí voda</a:t>
            </a:r>
          </a:p>
          <a:p>
            <a:endParaRPr lang="cs-CZ" sz="1400" u="sng" dirty="0">
              <a:latin typeface="Calibri" pitchFamily="34" charset="0"/>
            </a:endParaRPr>
          </a:p>
          <a:p>
            <a:pPr>
              <a:buFontTx/>
              <a:buChar char="-"/>
            </a:pPr>
            <a:r>
              <a:rPr lang="cs-CZ" sz="1400" b="1" u="sng" dirty="0">
                <a:latin typeface="Calibri" pitchFamily="34" charset="0"/>
              </a:rPr>
              <a:t> VODA</a:t>
            </a:r>
          </a:p>
          <a:p>
            <a:pPr>
              <a:buFontTx/>
              <a:buChar char="-"/>
            </a:pPr>
            <a:r>
              <a:rPr lang="cs-CZ" sz="1200" dirty="0">
                <a:latin typeface="Calibri" pitchFamily="34" charset="0"/>
              </a:rPr>
              <a:t>  </a:t>
            </a:r>
            <a:r>
              <a:rPr lang="cs-CZ" sz="1400" dirty="0">
                <a:latin typeface="Calibri" pitchFamily="34" charset="0"/>
              </a:rPr>
              <a:t>voda a hydrosféra je složka tvořící přírodní krajinu na naší planetě</a:t>
            </a:r>
          </a:p>
          <a:p>
            <a:pPr>
              <a:buFontTx/>
              <a:buChar char="-"/>
            </a:pPr>
            <a:r>
              <a:rPr lang="cs-CZ" sz="1400" dirty="0">
                <a:latin typeface="Calibri" pitchFamily="34" charset="0"/>
              </a:rPr>
              <a:t> její význam není třeba připomínat; je důležité zachovat vodu v její přirozené kvalitě</a:t>
            </a:r>
          </a:p>
          <a:p>
            <a:pPr>
              <a:buFontTx/>
              <a:buChar char="-"/>
            </a:pPr>
            <a:r>
              <a:rPr lang="cs-CZ" sz="1400" dirty="0">
                <a:latin typeface="Calibri" pitchFamily="34" charset="0"/>
              </a:rPr>
              <a:t> proto je třeba vodu chránit </a:t>
            </a:r>
          </a:p>
          <a:p>
            <a:pPr>
              <a:buFontTx/>
              <a:buChar char="-"/>
            </a:pPr>
            <a:endParaRPr lang="cs-CZ" sz="1400" dirty="0">
              <a:latin typeface="Calibri" pitchFamily="34" charset="0"/>
            </a:endParaRPr>
          </a:p>
          <a:p>
            <a:pPr>
              <a:buFontTx/>
              <a:buChar char="-"/>
            </a:pPr>
            <a:r>
              <a:rPr lang="cs-CZ" sz="1400" dirty="0">
                <a:latin typeface="Calibri" pitchFamily="34" charset="0"/>
              </a:rPr>
              <a:t> </a:t>
            </a:r>
            <a:r>
              <a:rPr lang="cs-CZ" sz="1400" dirty="0" smtClean="0">
                <a:latin typeface="Calibri" pitchFamily="34" charset="0"/>
              </a:rPr>
              <a:t>ÚKOLEM je odebrat vzorek z rybníka, tedy ze stojaté vody</a:t>
            </a:r>
          </a:p>
          <a:p>
            <a:pPr>
              <a:buFontTx/>
              <a:buChar char="-"/>
            </a:pPr>
            <a:r>
              <a:rPr lang="cs-CZ" sz="1400" dirty="0" smtClean="0">
                <a:latin typeface="Calibri" pitchFamily="34" charset="0"/>
              </a:rPr>
              <a:t> zaměřte  se  na zápach, barvu a </a:t>
            </a:r>
            <a:r>
              <a:rPr lang="cs-CZ" sz="1400" dirty="0" err="1" smtClean="0">
                <a:latin typeface="Calibri" pitchFamily="34" charset="0"/>
              </a:rPr>
              <a:t>ph</a:t>
            </a:r>
            <a:r>
              <a:rPr lang="cs-CZ" sz="1400" dirty="0" smtClean="0">
                <a:latin typeface="Calibri" pitchFamily="34" charset="0"/>
              </a:rPr>
              <a:t> vody / k tomu máte dvě lahvičky/ a porovnat s dalšími vzorky; úkol je nutné dodělat na Hajnici</a:t>
            </a:r>
          </a:p>
          <a:p>
            <a:pPr>
              <a:buFontTx/>
              <a:buChar char="-"/>
            </a:pPr>
            <a:r>
              <a:rPr lang="cs-CZ" sz="1400" dirty="0" smtClean="0">
                <a:latin typeface="Calibri" pitchFamily="34" charset="0"/>
              </a:rPr>
              <a:t> </a:t>
            </a:r>
            <a:r>
              <a:rPr lang="cs-CZ" sz="1400" dirty="0">
                <a:latin typeface="Calibri" pitchFamily="34" charset="0"/>
              </a:rPr>
              <a:t>max. 4 b</a:t>
            </a:r>
            <a:endParaRPr lang="cs-CZ" sz="1600" u="sng" dirty="0">
              <a:latin typeface="Calibri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572000" y="0"/>
            <a:ext cx="4572000" cy="110799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6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                    </a:t>
            </a:r>
            <a:r>
              <a:rPr lang="cs-CZ" sz="6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7</a:t>
            </a:r>
          </a:p>
        </p:txBody>
      </p:sp>
      <p:pic>
        <p:nvPicPr>
          <p:cNvPr id="31748" name="Picture 3" descr="C:\Documents and Settings\Vodáček Jan\Local Settings\Temporary Internet Files\Content.IE5\854J4VCR\MC900434929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463" y="0"/>
            <a:ext cx="1030287" cy="1030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9" name="Obdélník 6"/>
          <p:cNvSpPr>
            <a:spLocks noChangeArrowheads="1"/>
          </p:cNvSpPr>
          <p:nvPr/>
        </p:nvSpPr>
        <p:spPr bwMode="auto">
          <a:xfrm>
            <a:off x="0" y="0"/>
            <a:ext cx="4572000" cy="1816100"/>
          </a:xfrm>
          <a:prstGeom prst="rect">
            <a:avLst/>
          </a:prstGeom>
          <a:solidFill>
            <a:srgbClr val="FFC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-"/>
            </a:pPr>
            <a:r>
              <a:rPr lang="cs-CZ" sz="1400" b="1" u="sng">
                <a:solidFill>
                  <a:srgbClr val="000000"/>
                </a:solidFill>
                <a:latin typeface="Calibri" pitchFamily="34" charset="0"/>
              </a:rPr>
              <a:t> AZIMUT </a:t>
            </a:r>
          </a:p>
          <a:p>
            <a:r>
              <a:rPr lang="cs-CZ" sz="1400">
                <a:solidFill>
                  <a:srgbClr val="000000"/>
                </a:solidFill>
                <a:latin typeface="Calibri" pitchFamily="34" charset="0"/>
              </a:rPr>
              <a:t> - azimut k dalšímu stanovišti je 334°</a:t>
            </a:r>
          </a:p>
          <a:p>
            <a:endParaRPr lang="cs-CZ" sz="1400">
              <a:solidFill>
                <a:srgbClr val="000000"/>
              </a:solidFill>
              <a:latin typeface="Calibri" pitchFamily="34" charset="0"/>
            </a:endParaRPr>
          </a:p>
          <a:p>
            <a:endParaRPr lang="cs-CZ" sz="1400">
              <a:solidFill>
                <a:srgbClr val="000000"/>
              </a:solidFill>
              <a:latin typeface="Calibri" pitchFamily="34" charset="0"/>
            </a:endParaRPr>
          </a:p>
          <a:p>
            <a:endParaRPr lang="cs-CZ" sz="1400">
              <a:solidFill>
                <a:srgbClr val="000000"/>
              </a:solidFill>
              <a:latin typeface="Calibri" pitchFamily="34" charset="0"/>
            </a:endParaRPr>
          </a:p>
          <a:p>
            <a:endParaRPr lang="cs-CZ" sz="1400">
              <a:solidFill>
                <a:srgbClr val="000000"/>
              </a:solidFill>
              <a:latin typeface="Calibri" pitchFamily="34" charset="0"/>
            </a:endParaRPr>
          </a:p>
          <a:p>
            <a:endParaRPr lang="cs-CZ" sz="1400">
              <a:solidFill>
                <a:srgbClr val="000000"/>
              </a:solidFill>
              <a:latin typeface="Calibri" pitchFamily="34" charset="0"/>
            </a:endParaRPr>
          </a:p>
          <a:p>
            <a:r>
              <a:rPr lang="cs-CZ" sz="1400">
                <a:solidFill>
                  <a:srgbClr val="000000"/>
                </a:solidFill>
                <a:latin typeface="Calibri" pitchFamily="34" charset="0"/>
              </a:rPr>
              <a:t>  </a:t>
            </a:r>
            <a:endParaRPr lang="cs-CZ">
              <a:latin typeface="Calibri" pitchFamily="34" charset="0"/>
            </a:endParaRPr>
          </a:p>
        </p:txBody>
      </p:sp>
      <p:pic>
        <p:nvPicPr>
          <p:cNvPr id="31750" name="Picture 2" descr="C:\Documents and Settings\Vodáček Jan\Local Settings\Temporary Internet Files\Content.IE5\Q72JYX8B\MC900290055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113" y="620713"/>
            <a:ext cx="1246187" cy="1020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51" name="Picture 2" descr="C:\Documents and Settings\Vodáček Jan\Local Settings\Temporary Internet Files\Content.IE5\UX0RETI5\MC900441715[1]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9388" y="2276475"/>
            <a:ext cx="180022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78" name="Picture 2" descr="C:\Documents and Settings\Vodáček Jan\Local Settings\Temporary Internet Files\Content.IE5\ITPMVITG\MC900198101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27313" y="1989138"/>
            <a:ext cx="1223962" cy="2306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1" name="Tabulka 10"/>
          <p:cNvGraphicFramePr>
            <a:graphicFrameLocks noGrp="1"/>
          </p:cNvGraphicFramePr>
          <p:nvPr/>
        </p:nvGraphicFramePr>
        <p:xfrm>
          <a:off x="251520" y="4437112"/>
          <a:ext cx="8568950" cy="221031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13790"/>
                <a:gridCol w="1713790"/>
                <a:gridCol w="1713790"/>
                <a:gridCol w="1713790"/>
                <a:gridCol w="1713790"/>
              </a:tblGrid>
              <a:tr h="322514">
                <a:tc>
                  <a:txBody>
                    <a:bodyPr/>
                    <a:lstStyle/>
                    <a:p>
                      <a:r>
                        <a:rPr lang="cs-CZ" dirty="0" smtClean="0"/>
                        <a:t>vzorek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zápach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barva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ph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výsledek</a:t>
                      </a:r>
                      <a:endParaRPr lang="cs-CZ" dirty="0"/>
                    </a:p>
                  </a:txBody>
                  <a:tcPr/>
                </a:tc>
              </a:tr>
              <a:tr h="564399">
                <a:tc>
                  <a:txBody>
                    <a:bodyPr/>
                    <a:lstStyle/>
                    <a:p>
                      <a:r>
                        <a:rPr lang="cs-CZ" dirty="0" smtClean="0"/>
                        <a:t>vzorek č. 1</a:t>
                      </a:r>
                    </a:p>
                    <a:p>
                      <a:r>
                        <a:rPr lang="cs-CZ" dirty="0" smtClean="0"/>
                        <a:t>/ rybník/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564399">
                <a:tc>
                  <a:txBody>
                    <a:bodyPr/>
                    <a:lstStyle/>
                    <a:p>
                      <a:r>
                        <a:rPr lang="cs-CZ" dirty="0" smtClean="0"/>
                        <a:t>vzorek č. 2</a:t>
                      </a:r>
                    </a:p>
                    <a:p>
                      <a:r>
                        <a:rPr lang="cs-CZ" dirty="0" smtClean="0"/>
                        <a:t>/ tekoucí voda/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564399">
                <a:tc>
                  <a:txBody>
                    <a:bodyPr/>
                    <a:lstStyle/>
                    <a:p>
                      <a:r>
                        <a:rPr lang="cs-CZ" dirty="0" smtClean="0"/>
                        <a:t>voda z kohoutku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Přímá spojovací čára 2"/>
          <p:cNvCxnSpPr/>
          <p:nvPr/>
        </p:nvCxnSpPr>
        <p:spPr>
          <a:xfrm>
            <a:off x="4572000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794" name="TextovéPole 4"/>
          <p:cNvSpPr txBox="1">
            <a:spLocks noChangeArrowheads="1"/>
          </p:cNvSpPr>
          <p:nvPr/>
        </p:nvSpPr>
        <p:spPr bwMode="auto">
          <a:xfrm>
            <a:off x="4572000" y="1125538"/>
            <a:ext cx="4572000" cy="3887787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600" b="1" u="sng">
                <a:latin typeface="Calibri" pitchFamily="34" charset="0"/>
              </a:rPr>
              <a:t>STANOVIŠTĚ č. 8 – Obora</a:t>
            </a:r>
          </a:p>
          <a:p>
            <a:endParaRPr lang="cs-CZ" sz="1400" u="sng">
              <a:latin typeface="Calibri" pitchFamily="34" charset="0"/>
            </a:endParaRPr>
          </a:p>
          <a:p>
            <a:pPr>
              <a:buFontTx/>
              <a:buChar char="-"/>
            </a:pPr>
            <a:r>
              <a:rPr lang="cs-CZ" sz="1400" b="1" u="sng">
                <a:latin typeface="Calibri" pitchFamily="34" charset="0"/>
              </a:rPr>
              <a:t> VODNÍ  PTACTVO</a:t>
            </a:r>
          </a:p>
          <a:p>
            <a:pPr>
              <a:buFontTx/>
              <a:buChar char="-"/>
            </a:pPr>
            <a:r>
              <a:rPr lang="cs-CZ" sz="1200">
                <a:latin typeface="Calibri" pitchFamily="34" charset="0"/>
              </a:rPr>
              <a:t> </a:t>
            </a:r>
            <a:r>
              <a:rPr lang="cs-CZ" sz="1400">
                <a:latin typeface="Calibri" pitchFamily="34" charset="0"/>
              </a:rPr>
              <a:t>Třeboňsko, i díky rybníkům, patří k významným ptačím lokalitám nejen u nás </a:t>
            </a:r>
          </a:p>
          <a:p>
            <a:pPr>
              <a:buFontTx/>
              <a:buChar char="-"/>
            </a:pPr>
            <a:r>
              <a:rPr lang="cs-CZ" sz="1400">
                <a:latin typeface="Calibri" pitchFamily="34" charset="0"/>
              </a:rPr>
              <a:t> vodní ptáci zde žijí v přirozením prostředí a  podílejí se na potravním řetězci zdejšího ekosystému</a:t>
            </a:r>
          </a:p>
          <a:p>
            <a:r>
              <a:rPr lang="cs-CZ" sz="1400">
                <a:latin typeface="Calibri" pitchFamily="34" charset="0"/>
              </a:rPr>
              <a:t>- některé druhy jsou přísně chráněné</a:t>
            </a:r>
          </a:p>
          <a:p>
            <a:pPr>
              <a:buFontTx/>
              <a:buChar char="-"/>
            </a:pPr>
            <a:endParaRPr lang="cs-CZ" sz="1400">
              <a:latin typeface="Calibri" pitchFamily="34" charset="0"/>
            </a:endParaRPr>
          </a:p>
          <a:p>
            <a:pPr>
              <a:buFontTx/>
              <a:buChar char="-"/>
            </a:pPr>
            <a:r>
              <a:rPr lang="cs-CZ" sz="1400">
                <a:latin typeface="Calibri" pitchFamily="34" charset="0"/>
              </a:rPr>
              <a:t>ÚKOLEM je pospojovat obrázky vodních ptáků s typickým hnízdem a končetinou pro dané druhy</a:t>
            </a:r>
          </a:p>
          <a:p>
            <a:pPr>
              <a:buFontTx/>
              <a:buChar char="-"/>
            </a:pPr>
            <a:endParaRPr lang="cs-CZ" sz="1400">
              <a:latin typeface="Calibri" pitchFamily="34" charset="0"/>
            </a:endParaRPr>
          </a:p>
          <a:p>
            <a:pPr>
              <a:buFontTx/>
              <a:buChar char="-"/>
            </a:pPr>
            <a:r>
              <a:rPr lang="cs-CZ" sz="1400">
                <a:latin typeface="Calibri" pitchFamily="34" charset="0"/>
              </a:rPr>
              <a:t> max. 3 b</a:t>
            </a:r>
          </a:p>
          <a:p>
            <a:pPr>
              <a:buFontTx/>
              <a:buChar char="-"/>
            </a:pPr>
            <a:endParaRPr lang="cs-CZ" sz="1400" u="sng">
              <a:latin typeface="Calibri" pitchFamily="34" charset="0"/>
            </a:endParaRPr>
          </a:p>
          <a:p>
            <a:pPr>
              <a:buFontTx/>
              <a:buChar char="-"/>
            </a:pPr>
            <a:endParaRPr lang="cs-CZ" sz="1400" u="sng">
              <a:latin typeface="Calibri" pitchFamily="34" charset="0"/>
            </a:endParaRPr>
          </a:p>
          <a:p>
            <a:pPr>
              <a:buFontTx/>
              <a:buChar char="-"/>
            </a:pPr>
            <a:endParaRPr lang="cs-CZ" sz="1400" u="sng">
              <a:latin typeface="Calibri" pitchFamily="34" charset="0"/>
            </a:endParaRPr>
          </a:p>
          <a:p>
            <a:pPr>
              <a:buFontTx/>
              <a:buChar char="-"/>
            </a:pPr>
            <a:endParaRPr lang="cs-CZ" sz="1600" u="sng">
              <a:latin typeface="Calibri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572000" y="0"/>
            <a:ext cx="4572000" cy="110799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6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                    </a:t>
            </a:r>
            <a:r>
              <a:rPr lang="cs-CZ" sz="6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8</a:t>
            </a:r>
          </a:p>
        </p:txBody>
      </p:sp>
      <p:pic>
        <p:nvPicPr>
          <p:cNvPr id="33796" name="Picture 3" descr="C:\Documents and Settings\Vodáček Jan\Local Settings\Temporary Internet Files\Content.IE5\854J4VCR\MC900434929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463" y="0"/>
            <a:ext cx="1030287" cy="1030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7" name="Obdélník 6"/>
          <p:cNvSpPr>
            <a:spLocks noChangeArrowheads="1"/>
          </p:cNvSpPr>
          <p:nvPr/>
        </p:nvSpPr>
        <p:spPr bwMode="auto">
          <a:xfrm>
            <a:off x="4572000" y="5041900"/>
            <a:ext cx="4572000" cy="1816100"/>
          </a:xfrm>
          <a:prstGeom prst="rect">
            <a:avLst/>
          </a:prstGeom>
          <a:solidFill>
            <a:srgbClr val="FFC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-"/>
            </a:pPr>
            <a:r>
              <a:rPr lang="cs-CZ" sz="1400" b="1" u="sng">
                <a:solidFill>
                  <a:srgbClr val="000000"/>
                </a:solidFill>
                <a:latin typeface="Calibri" pitchFamily="34" charset="0"/>
              </a:rPr>
              <a:t> AZIMUT </a:t>
            </a:r>
          </a:p>
          <a:p>
            <a:r>
              <a:rPr lang="cs-CZ" sz="1400">
                <a:solidFill>
                  <a:srgbClr val="000000"/>
                </a:solidFill>
                <a:latin typeface="Calibri" pitchFamily="34" charset="0"/>
              </a:rPr>
              <a:t> - azimut k dalšímu stanovišti je 248°</a:t>
            </a:r>
          </a:p>
          <a:p>
            <a:endParaRPr lang="cs-CZ" sz="1400">
              <a:solidFill>
                <a:srgbClr val="000000"/>
              </a:solidFill>
              <a:latin typeface="Calibri" pitchFamily="34" charset="0"/>
            </a:endParaRPr>
          </a:p>
          <a:p>
            <a:endParaRPr lang="cs-CZ" sz="1400">
              <a:solidFill>
                <a:srgbClr val="000000"/>
              </a:solidFill>
              <a:latin typeface="Calibri" pitchFamily="34" charset="0"/>
            </a:endParaRPr>
          </a:p>
          <a:p>
            <a:endParaRPr lang="cs-CZ" sz="1400">
              <a:solidFill>
                <a:srgbClr val="000000"/>
              </a:solidFill>
              <a:latin typeface="Calibri" pitchFamily="34" charset="0"/>
            </a:endParaRPr>
          </a:p>
          <a:p>
            <a:endParaRPr lang="cs-CZ" sz="1400">
              <a:solidFill>
                <a:srgbClr val="000000"/>
              </a:solidFill>
              <a:latin typeface="Calibri" pitchFamily="34" charset="0"/>
            </a:endParaRPr>
          </a:p>
          <a:p>
            <a:endParaRPr lang="cs-CZ" sz="1400">
              <a:solidFill>
                <a:srgbClr val="000000"/>
              </a:solidFill>
              <a:latin typeface="Calibri" pitchFamily="34" charset="0"/>
            </a:endParaRPr>
          </a:p>
          <a:p>
            <a:r>
              <a:rPr lang="cs-CZ" sz="1400">
                <a:solidFill>
                  <a:srgbClr val="000000"/>
                </a:solidFill>
                <a:latin typeface="Calibri" pitchFamily="34" charset="0"/>
              </a:rPr>
              <a:t>  </a:t>
            </a:r>
            <a:endParaRPr lang="cs-CZ">
              <a:latin typeface="Calibri" pitchFamily="34" charset="0"/>
            </a:endParaRPr>
          </a:p>
        </p:txBody>
      </p:sp>
      <p:pic>
        <p:nvPicPr>
          <p:cNvPr id="33798" name="Picture 2" descr="C:\Documents and Settings\Vodáček Jan\Local Settings\Temporary Internet Files\Content.IE5\Q72JYX8B\MC900290055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67625" y="5589588"/>
            <a:ext cx="1246188" cy="101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9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545013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Přímá spojovací čára 2"/>
          <p:cNvCxnSpPr/>
          <p:nvPr/>
        </p:nvCxnSpPr>
        <p:spPr>
          <a:xfrm>
            <a:off x="4572000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842" name="TextovéPole 4"/>
          <p:cNvSpPr txBox="1">
            <a:spLocks noChangeArrowheads="1"/>
          </p:cNvSpPr>
          <p:nvPr/>
        </p:nvSpPr>
        <p:spPr bwMode="auto">
          <a:xfrm>
            <a:off x="4572000" y="1125538"/>
            <a:ext cx="4572000" cy="3887787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600" b="1" u="sng">
                <a:latin typeface="Calibri" pitchFamily="34" charset="0"/>
              </a:rPr>
              <a:t>STANOVIŠTĚ č. 9 –  Pomníček</a:t>
            </a:r>
          </a:p>
          <a:p>
            <a:endParaRPr lang="cs-CZ" sz="1400" u="sng">
              <a:latin typeface="Calibri" pitchFamily="34" charset="0"/>
            </a:endParaRPr>
          </a:p>
          <a:p>
            <a:pPr>
              <a:buFontTx/>
              <a:buChar char="-"/>
            </a:pPr>
            <a:r>
              <a:rPr lang="cs-CZ" sz="1400" b="1" u="sng">
                <a:latin typeface="Calibri" pitchFamily="34" charset="0"/>
              </a:rPr>
              <a:t> ORIENTACE V PŘÍRODĚ</a:t>
            </a:r>
          </a:p>
          <a:p>
            <a:pPr>
              <a:buFontTx/>
              <a:buChar char="-"/>
            </a:pPr>
            <a:r>
              <a:rPr lang="cs-CZ" sz="1200">
                <a:latin typeface="Calibri" pitchFamily="34" charset="0"/>
              </a:rPr>
              <a:t> </a:t>
            </a:r>
            <a:r>
              <a:rPr lang="cs-CZ" sz="1400">
                <a:latin typeface="Calibri" pitchFamily="34" charset="0"/>
              </a:rPr>
              <a:t>i v dnešní době vymožeností je dobré umět se orientovat v krajině, ať už s busolou, mapou či bez</a:t>
            </a:r>
          </a:p>
          <a:p>
            <a:pPr>
              <a:buFontTx/>
              <a:buChar char="-"/>
            </a:pPr>
            <a:r>
              <a:rPr lang="cs-CZ" sz="1400">
                <a:latin typeface="Calibri" pitchFamily="34" charset="0"/>
              </a:rPr>
              <a:t> protože se celou trasu pohybujeme s pomocí mapy a busoly, tak to máte jednodušší, ale co když se ocitnete někdy bez těchto pomůcek….</a:t>
            </a:r>
          </a:p>
          <a:p>
            <a:pPr>
              <a:buFontTx/>
              <a:buChar char="-"/>
            </a:pPr>
            <a:endParaRPr lang="cs-CZ" sz="1400">
              <a:latin typeface="Calibri" pitchFamily="34" charset="0"/>
            </a:endParaRPr>
          </a:p>
          <a:p>
            <a:pPr>
              <a:buFontTx/>
              <a:buChar char="-"/>
            </a:pPr>
            <a:r>
              <a:rPr lang="cs-CZ" sz="1400">
                <a:latin typeface="Calibri" pitchFamily="34" charset="0"/>
              </a:rPr>
              <a:t> ÚKOLEM je pomocí nápovědy popsat možnosti orientace v krajině </a:t>
            </a:r>
          </a:p>
          <a:p>
            <a:pPr>
              <a:buFontTx/>
              <a:buChar char="-"/>
            </a:pPr>
            <a:r>
              <a:rPr lang="cs-CZ" sz="1400">
                <a:latin typeface="Calibri" pitchFamily="34" charset="0"/>
              </a:rPr>
              <a:t> dalším úkolem je změřit délku trasy /využij měřidla na busole/;  úkol můžete dokončit na Hájnici</a:t>
            </a:r>
          </a:p>
          <a:p>
            <a:pPr>
              <a:buFontTx/>
              <a:buChar char="-"/>
            </a:pPr>
            <a:endParaRPr lang="cs-CZ" sz="1400">
              <a:latin typeface="Calibri" pitchFamily="34" charset="0"/>
            </a:endParaRPr>
          </a:p>
          <a:p>
            <a:pPr>
              <a:buFontTx/>
              <a:buChar char="-"/>
            </a:pPr>
            <a:r>
              <a:rPr lang="cs-CZ" sz="1400">
                <a:latin typeface="Calibri" pitchFamily="34" charset="0"/>
              </a:rPr>
              <a:t> max. 8 b / 4 + 4 b/</a:t>
            </a:r>
            <a:endParaRPr lang="cs-CZ" sz="1400" u="sng">
              <a:latin typeface="Calibri" pitchFamily="34" charset="0"/>
            </a:endParaRPr>
          </a:p>
          <a:p>
            <a:pPr>
              <a:buFontTx/>
              <a:buChar char="-"/>
            </a:pPr>
            <a:endParaRPr lang="cs-CZ" sz="1400" u="sng">
              <a:latin typeface="Calibri" pitchFamily="34" charset="0"/>
            </a:endParaRPr>
          </a:p>
          <a:p>
            <a:pPr>
              <a:buFontTx/>
              <a:buChar char="-"/>
            </a:pPr>
            <a:endParaRPr lang="cs-CZ" sz="1600" u="sng">
              <a:latin typeface="Calibri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572000" y="0"/>
            <a:ext cx="4572000" cy="110799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6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                    </a:t>
            </a:r>
            <a:r>
              <a:rPr lang="cs-CZ" sz="6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9</a:t>
            </a:r>
          </a:p>
        </p:txBody>
      </p:sp>
      <p:pic>
        <p:nvPicPr>
          <p:cNvPr id="35844" name="Picture 3" descr="C:\Documents and Settings\Vodáček Jan\Local Settings\Temporary Internet Files\Content.IE5\854J4VCR\MC900434929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463" y="0"/>
            <a:ext cx="1030287" cy="1030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5" name="Obdélník 6"/>
          <p:cNvSpPr>
            <a:spLocks noChangeArrowheads="1"/>
          </p:cNvSpPr>
          <p:nvPr/>
        </p:nvSpPr>
        <p:spPr bwMode="auto">
          <a:xfrm>
            <a:off x="4572000" y="5041900"/>
            <a:ext cx="4572000" cy="1816100"/>
          </a:xfrm>
          <a:prstGeom prst="rect">
            <a:avLst/>
          </a:prstGeom>
          <a:solidFill>
            <a:srgbClr val="FFC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-"/>
            </a:pPr>
            <a:r>
              <a:rPr lang="cs-CZ" sz="1400" b="1" u="sng">
                <a:solidFill>
                  <a:srgbClr val="000000"/>
                </a:solidFill>
                <a:latin typeface="Calibri" pitchFamily="34" charset="0"/>
              </a:rPr>
              <a:t> AZIMUT </a:t>
            </a:r>
          </a:p>
          <a:p>
            <a:r>
              <a:rPr lang="cs-CZ" sz="1400">
                <a:solidFill>
                  <a:srgbClr val="000000"/>
                </a:solidFill>
                <a:latin typeface="Calibri" pitchFamily="34" charset="0"/>
              </a:rPr>
              <a:t> - azimut k dalšímu stanovišti je 304°</a:t>
            </a:r>
          </a:p>
          <a:p>
            <a:endParaRPr lang="cs-CZ" sz="1400">
              <a:solidFill>
                <a:srgbClr val="000000"/>
              </a:solidFill>
              <a:latin typeface="Calibri" pitchFamily="34" charset="0"/>
            </a:endParaRPr>
          </a:p>
          <a:p>
            <a:endParaRPr lang="cs-CZ" sz="1400">
              <a:solidFill>
                <a:srgbClr val="000000"/>
              </a:solidFill>
              <a:latin typeface="Calibri" pitchFamily="34" charset="0"/>
            </a:endParaRPr>
          </a:p>
          <a:p>
            <a:endParaRPr lang="cs-CZ" sz="1400">
              <a:solidFill>
                <a:srgbClr val="000000"/>
              </a:solidFill>
              <a:latin typeface="Calibri" pitchFamily="34" charset="0"/>
            </a:endParaRPr>
          </a:p>
          <a:p>
            <a:endParaRPr lang="cs-CZ" sz="1400">
              <a:solidFill>
                <a:srgbClr val="000000"/>
              </a:solidFill>
              <a:latin typeface="Calibri" pitchFamily="34" charset="0"/>
            </a:endParaRPr>
          </a:p>
          <a:p>
            <a:endParaRPr lang="cs-CZ" sz="1400">
              <a:solidFill>
                <a:srgbClr val="000000"/>
              </a:solidFill>
              <a:latin typeface="Calibri" pitchFamily="34" charset="0"/>
            </a:endParaRPr>
          </a:p>
          <a:p>
            <a:r>
              <a:rPr lang="cs-CZ" sz="1400">
                <a:solidFill>
                  <a:srgbClr val="000000"/>
                </a:solidFill>
                <a:latin typeface="Calibri" pitchFamily="34" charset="0"/>
              </a:rPr>
              <a:t>  </a:t>
            </a:r>
            <a:endParaRPr lang="cs-CZ">
              <a:latin typeface="Calibri" pitchFamily="34" charset="0"/>
            </a:endParaRPr>
          </a:p>
        </p:txBody>
      </p:sp>
      <p:pic>
        <p:nvPicPr>
          <p:cNvPr id="35846" name="Picture 2" descr="C:\Documents and Settings\Vodáček Jan\Local Settings\Temporary Internet Files\Content.IE5\Q72JYX8B\MC900290055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67625" y="5589588"/>
            <a:ext cx="1246188" cy="101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7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42988" y="549275"/>
            <a:ext cx="865187" cy="89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7" descr="C:\Documents and Settings\Vodáček Jan\Local Settings\Temporary Internet Files\Content.IE5\Y90TO1WF\MC900193374[1].wmf"/>
          <p:cNvPicPr>
            <a:picLocks noChangeAspect="1" noChangeArrowheads="1"/>
          </p:cNvPicPr>
          <p:nvPr/>
        </p:nvPicPr>
        <p:blipFill>
          <a:blip r:embed="rId6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tretch>
            <a:fillRect/>
          </a:stretch>
        </p:blipFill>
        <p:spPr bwMode="auto">
          <a:xfrm>
            <a:off x="3275856" y="1196752"/>
            <a:ext cx="1224136" cy="1167595"/>
          </a:xfrm>
          <a:prstGeom prst="rect">
            <a:avLst/>
          </a:prstGeom>
          <a:noFill/>
          <a:ln>
            <a:noFill/>
          </a:ln>
        </p:spPr>
      </p:pic>
      <p:pic>
        <p:nvPicPr>
          <p:cNvPr id="35849" name="Picture 3"/>
          <p:cNvPicPr>
            <a:picLocks noChangeAspect="1" noChangeArrowheads="1"/>
          </p:cNvPicPr>
          <p:nvPr/>
        </p:nvPicPr>
        <p:blipFill>
          <a:blip r:embed="rId7" cstate="print"/>
          <a:srcRect l="18900" r="71651"/>
          <a:stretch>
            <a:fillRect/>
          </a:stretch>
        </p:blipFill>
        <p:spPr bwMode="auto">
          <a:xfrm>
            <a:off x="323850" y="1484313"/>
            <a:ext cx="431800" cy="17018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5128" name="Picture 8" descr="C:\Documents and Settings\Vodáček Jan\Local Settings\Temporary Internet Files\Content.IE5\DVRZL5WE\MP900386063[1].jpg"/>
          <p:cNvPicPr>
            <a:picLocks noChangeAspect="1" noChangeArrowheads="1"/>
          </p:cNvPicPr>
          <p:nvPr/>
        </p:nvPicPr>
        <p:blipFill>
          <a:blip r:embed="rId8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>
            <a:off x="1907704" y="1556792"/>
            <a:ext cx="1112168" cy="794406"/>
          </a:xfrm>
          <a:prstGeom prst="rect">
            <a:avLst/>
          </a:prstGeom>
          <a:noFill/>
        </p:spPr>
      </p:pic>
      <p:pic>
        <p:nvPicPr>
          <p:cNvPr id="5130" name="Picture 10"/>
          <p:cNvPicPr>
            <a:picLocks noChangeAspect="1" noChangeArrowheads="1"/>
          </p:cNvPicPr>
          <p:nvPr/>
        </p:nvPicPr>
        <p:blipFill>
          <a:blip r:embed="rId9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rcRect t="40266" b="24043"/>
          <a:stretch>
            <a:fillRect/>
          </a:stretch>
        </p:blipFill>
        <p:spPr bwMode="auto">
          <a:xfrm>
            <a:off x="2267744" y="188640"/>
            <a:ext cx="2066925" cy="7920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35852" name="Picture 11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116013" y="1989138"/>
            <a:ext cx="885825" cy="143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2" name="Picture 12"/>
          <p:cNvPicPr>
            <a:picLocks noChangeAspect="1" noChangeArrowheads="1"/>
          </p:cNvPicPr>
          <p:nvPr/>
        </p:nvPicPr>
        <p:blipFill>
          <a:blip r:embed="rId11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>
            <a:off x="2411760" y="2420888"/>
            <a:ext cx="1627895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3" descr="tur"/>
          <p:cNvPicPr>
            <a:picLocks noChangeAspect="1" noChangeArrowheads="1"/>
          </p:cNvPicPr>
          <p:nvPr/>
        </p:nvPicPr>
        <p:blipFill>
          <a:blip r:embed="rId12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rcRect l="28659" r="6360" b="48151"/>
          <a:stretch>
            <a:fillRect/>
          </a:stretch>
        </p:blipFill>
        <p:spPr bwMode="auto">
          <a:xfrm>
            <a:off x="-1" y="3789040"/>
            <a:ext cx="4572001" cy="306896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5129" name="Picture 9" descr="C:\Documents and Settings\Vodáček Jan\Local Settings\Temporary Internet Files\Content.IE5\KBXJIIZ5\MC900346891[1].wmf"/>
          <p:cNvPicPr>
            <a:picLocks noChangeAspect="1" noChangeArrowheads="1"/>
          </p:cNvPicPr>
          <p:nvPr/>
        </p:nvPicPr>
        <p:blipFill>
          <a:blip r:embed="rId13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>
            <a:off x="3779912" y="3356992"/>
            <a:ext cx="719721" cy="404664"/>
          </a:xfrm>
          <a:prstGeom prst="rect">
            <a:avLst/>
          </a:prstGeom>
          <a:noFill/>
        </p:spPr>
      </p:pic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14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>
            <a:off x="0" y="0"/>
            <a:ext cx="1019746" cy="12964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Přímá spojovací čára 2"/>
          <p:cNvCxnSpPr/>
          <p:nvPr/>
        </p:nvCxnSpPr>
        <p:spPr>
          <a:xfrm>
            <a:off x="4572000" y="0"/>
            <a:ext cx="0" cy="6858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890" name="TextovéPole 4"/>
          <p:cNvSpPr txBox="1">
            <a:spLocks noChangeArrowheads="1"/>
          </p:cNvSpPr>
          <p:nvPr/>
        </p:nvSpPr>
        <p:spPr bwMode="auto">
          <a:xfrm>
            <a:off x="4572000" y="1125538"/>
            <a:ext cx="4572000" cy="3876675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600" b="1" u="sng">
                <a:latin typeface="Calibri" pitchFamily="34" charset="0"/>
              </a:rPr>
              <a:t>STANOVIŠTĚ č. 10 – Střelnice</a:t>
            </a:r>
          </a:p>
          <a:p>
            <a:endParaRPr lang="cs-CZ" sz="1400" u="sng">
              <a:latin typeface="Calibri" pitchFamily="34" charset="0"/>
            </a:endParaRPr>
          </a:p>
          <a:p>
            <a:pPr>
              <a:buFontTx/>
              <a:buChar char="-"/>
            </a:pPr>
            <a:r>
              <a:rPr lang="cs-CZ" sz="1400" b="1" u="sng">
                <a:latin typeface="Calibri" pitchFamily="34" charset="0"/>
              </a:rPr>
              <a:t> PRAKTICKÝ ÚKOL</a:t>
            </a:r>
          </a:p>
          <a:p>
            <a:pPr>
              <a:buFontTx/>
              <a:buChar char="-"/>
            </a:pPr>
            <a:r>
              <a:rPr lang="cs-CZ" sz="1200">
                <a:latin typeface="Calibri" pitchFamily="34" charset="0"/>
              </a:rPr>
              <a:t> </a:t>
            </a:r>
            <a:r>
              <a:rPr lang="cs-CZ" sz="1400">
                <a:latin typeface="Calibri" pitchFamily="34" charset="0"/>
              </a:rPr>
              <a:t>při pohybu v terénu bychom mohli někdy potřebovat určení velikosti a stáří stromu</a:t>
            </a:r>
          </a:p>
          <a:p>
            <a:pPr>
              <a:buFontTx/>
              <a:buChar char="-"/>
            </a:pPr>
            <a:endParaRPr lang="cs-CZ" sz="1400">
              <a:latin typeface="Calibri" pitchFamily="34" charset="0"/>
            </a:endParaRPr>
          </a:p>
          <a:p>
            <a:pPr>
              <a:buFontTx/>
              <a:buChar char="-"/>
            </a:pPr>
            <a:r>
              <a:rPr lang="cs-CZ" sz="1400">
                <a:latin typeface="Calibri" pitchFamily="34" charset="0"/>
              </a:rPr>
              <a:t>ÚKOLEM je podle daného postupu určit zhruba výšku a stáří stromu  / tento strom se nachází hned vedle Hájnice/, takže úkol dokončíte u Hájnice</a:t>
            </a:r>
          </a:p>
          <a:p>
            <a:pPr>
              <a:buFontTx/>
              <a:buChar char="-"/>
            </a:pPr>
            <a:endParaRPr lang="cs-CZ" sz="1400">
              <a:latin typeface="Calibri" pitchFamily="34" charset="0"/>
            </a:endParaRPr>
          </a:p>
          <a:p>
            <a:pPr>
              <a:buFontTx/>
              <a:buChar char="-"/>
            </a:pPr>
            <a:r>
              <a:rPr lang="cs-CZ" sz="1400">
                <a:latin typeface="Calibri" pitchFamily="34" charset="0"/>
              </a:rPr>
              <a:t> max. 4b / 3 + 1 b/</a:t>
            </a:r>
          </a:p>
          <a:p>
            <a:pPr>
              <a:buFontTx/>
              <a:buChar char="-"/>
            </a:pPr>
            <a:endParaRPr lang="cs-CZ" sz="1400" u="sng">
              <a:latin typeface="Calibri" pitchFamily="34" charset="0"/>
            </a:endParaRPr>
          </a:p>
          <a:p>
            <a:pPr>
              <a:buFontTx/>
              <a:buChar char="-"/>
            </a:pPr>
            <a:endParaRPr lang="cs-CZ" sz="1400" u="sng">
              <a:latin typeface="Calibri" pitchFamily="34" charset="0"/>
            </a:endParaRPr>
          </a:p>
          <a:p>
            <a:pPr>
              <a:buFontTx/>
              <a:buChar char="-"/>
            </a:pPr>
            <a:endParaRPr lang="cs-CZ" sz="1400" u="sng">
              <a:latin typeface="Calibri" pitchFamily="34" charset="0"/>
            </a:endParaRPr>
          </a:p>
          <a:p>
            <a:pPr>
              <a:buFontTx/>
              <a:buChar char="-"/>
            </a:pPr>
            <a:endParaRPr lang="cs-CZ" sz="1600" u="sng">
              <a:latin typeface="Calibri" pitchFamily="34" charset="0"/>
            </a:endParaRPr>
          </a:p>
          <a:p>
            <a:pPr>
              <a:buFontTx/>
              <a:buChar char="-"/>
            </a:pPr>
            <a:endParaRPr lang="cs-CZ" sz="1600" u="sng">
              <a:latin typeface="Calibri" pitchFamily="34" charset="0"/>
            </a:endParaRPr>
          </a:p>
          <a:p>
            <a:pPr>
              <a:buFontTx/>
              <a:buChar char="-"/>
            </a:pPr>
            <a:endParaRPr lang="cs-CZ" sz="1600" u="sng">
              <a:latin typeface="Calibri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572000" y="0"/>
            <a:ext cx="4572000" cy="110799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6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                  </a:t>
            </a:r>
            <a:r>
              <a:rPr lang="cs-CZ" sz="66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+mn-lt"/>
              </a:rPr>
              <a:t>10</a:t>
            </a:r>
          </a:p>
        </p:txBody>
      </p:sp>
      <p:pic>
        <p:nvPicPr>
          <p:cNvPr id="37892" name="Picture 3" descr="C:\Documents and Settings\Vodáček Jan\Local Settings\Temporary Internet Files\Content.IE5\854J4VCR\MC900434929[1]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463" y="0"/>
            <a:ext cx="1030287" cy="1030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3" name="Obdélník 6"/>
          <p:cNvSpPr>
            <a:spLocks noChangeArrowheads="1"/>
          </p:cNvSpPr>
          <p:nvPr/>
        </p:nvSpPr>
        <p:spPr bwMode="auto">
          <a:xfrm>
            <a:off x="4572000" y="5041900"/>
            <a:ext cx="4572000" cy="1816100"/>
          </a:xfrm>
          <a:prstGeom prst="rect">
            <a:avLst/>
          </a:prstGeom>
          <a:solidFill>
            <a:srgbClr val="FFC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-"/>
            </a:pPr>
            <a:r>
              <a:rPr lang="cs-CZ" sz="1400" b="1" u="sng">
                <a:solidFill>
                  <a:srgbClr val="000000"/>
                </a:solidFill>
                <a:latin typeface="Calibri" pitchFamily="34" charset="0"/>
              </a:rPr>
              <a:t> AZIMUT </a:t>
            </a:r>
          </a:p>
          <a:p>
            <a:r>
              <a:rPr lang="cs-CZ" sz="1400">
                <a:solidFill>
                  <a:srgbClr val="000000"/>
                </a:solidFill>
                <a:latin typeface="Calibri" pitchFamily="34" charset="0"/>
              </a:rPr>
              <a:t> - azimut k Hájnici je 218°</a:t>
            </a:r>
          </a:p>
          <a:p>
            <a:endParaRPr lang="cs-CZ" sz="1400">
              <a:solidFill>
                <a:srgbClr val="000000"/>
              </a:solidFill>
              <a:latin typeface="Calibri" pitchFamily="34" charset="0"/>
            </a:endParaRPr>
          </a:p>
          <a:p>
            <a:endParaRPr lang="cs-CZ" sz="1400">
              <a:solidFill>
                <a:srgbClr val="000000"/>
              </a:solidFill>
              <a:latin typeface="Calibri" pitchFamily="34" charset="0"/>
            </a:endParaRPr>
          </a:p>
          <a:p>
            <a:endParaRPr lang="cs-CZ" sz="1400">
              <a:solidFill>
                <a:srgbClr val="000000"/>
              </a:solidFill>
              <a:latin typeface="Calibri" pitchFamily="34" charset="0"/>
            </a:endParaRPr>
          </a:p>
          <a:p>
            <a:endParaRPr lang="cs-CZ" sz="1400">
              <a:solidFill>
                <a:srgbClr val="000000"/>
              </a:solidFill>
              <a:latin typeface="Calibri" pitchFamily="34" charset="0"/>
            </a:endParaRPr>
          </a:p>
          <a:p>
            <a:endParaRPr lang="cs-CZ" sz="1400">
              <a:solidFill>
                <a:srgbClr val="000000"/>
              </a:solidFill>
              <a:latin typeface="Calibri" pitchFamily="34" charset="0"/>
            </a:endParaRPr>
          </a:p>
          <a:p>
            <a:r>
              <a:rPr lang="cs-CZ" sz="1400">
                <a:solidFill>
                  <a:srgbClr val="000000"/>
                </a:solidFill>
                <a:latin typeface="Calibri" pitchFamily="34" charset="0"/>
              </a:rPr>
              <a:t>  </a:t>
            </a:r>
            <a:endParaRPr lang="cs-CZ">
              <a:latin typeface="Calibri" pitchFamily="34" charset="0"/>
            </a:endParaRPr>
          </a:p>
        </p:txBody>
      </p:sp>
      <p:pic>
        <p:nvPicPr>
          <p:cNvPr id="37894" name="Picture 2" descr="C:\Documents and Settings\Vodáček Jan\Local Settings\Temporary Internet Files\Content.IE5\Q72JYX8B\MC900290055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67625" y="5589588"/>
            <a:ext cx="1246188" cy="101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5" name="Picture 2" descr="F:\dokumenty\EVVO\Krizové situace\PL Hajnice -PŘ,Z\Pl Hajnice (2).jpg"/>
          <p:cNvPicPr>
            <a:picLocks noChangeAspect="1" noChangeArrowheads="1"/>
          </p:cNvPicPr>
          <p:nvPr/>
        </p:nvPicPr>
        <p:blipFill>
          <a:blip r:embed="rId5" cstate="print"/>
          <a:srcRect l="12531" t="6152" r="4811" b="26178"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 txBox="1">
            <a:spLocks/>
          </p:cNvSpPr>
          <p:nvPr/>
        </p:nvSpPr>
        <p:spPr>
          <a:xfrm>
            <a:off x="0" y="0"/>
            <a:ext cx="774065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44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KONTROLY</a:t>
            </a:r>
            <a:r>
              <a:rPr lang="cs-CZ" sz="1200" b="1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  / U JEDNOTLIVÝCH KONTROL  </a:t>
            </a:r>
            <a:r>
              <a:rPr lang="cs-CZ" sz="12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použij razítko!/</a:t>
            </a:r>
            <a:endParaRPr lang="cs-CZ" sz="4400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21507" name="Picture 2" descr="C:\Documents and Settings\Vodáček Jan\Local Settings\Temporary Internet Files\Content.IE5\Q72JYX8B\MC90029005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56550" y="188913"/>
            <a:ext cx="936625" cy="766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7" name="Přímá spojovací čára 6"/>
          <p:cNvCxnSpPr/>
          <p:nvPr/>
        </p:nvCxnSpPr>
        <p:spPr>
          <a:xfrm>
            <a:off x="0" y="3429000"/>
            <a:ext cx="9144000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ulka 7"/>
          <p:cNvGraphicFramePr>
            <a:graphicFrameLocks noGrp="1"/>
          </p:cNvGraphicFramePr>
          <p:nvPr/>
        </p:nvGraphicFramePr>
        <p:xfrm>
          <a:off x="179388" y="1052513"/>
          <a:ext cx="8712970" cy="21414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71297"/>
                <a:gridCol w="871297"/>
                <a:gridCol w="871297"/>
                <a:gridCol w="871297"/>
                <a:gridCol w="871297"/>
                <a:gridCol w="871297"/>
                <a:gridCol w="871297"/>
                <a:gridCol w="871297"/>
                <a:gridCol w="871297"/>
                <a:gridCol w="871297"/>
              </a:tblGrid>
              <a:tr h="648295"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1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2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3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4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5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6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7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8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3600" dirty="0" smtClean="0"/>
                        <a:t>9</a:t>
                      </a:r>
                      <a:endParaRPr lang="cs-CZ" sz="3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3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white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</a:p>
                    <a:p>
                      <a:endParaRPr lang="cs-CZ" dirty="0"/>
                    </a:p>
                  </a:txBody>
                  <a:tcPr/>
                </a:tc>
              </a:tr>
              <a:tr h="1227006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9" name="Tabulka 8"/>
          <p:cNvGraphicFramePr>
            <a:graphicFrameLocks noGrp="1"/>
          </p:cNvGraphicFramePr>
          <p:nvPr/>
        </p:nvGraphicFramePr>
        <p:xfrm>
          <a:off x="251520" y="3789040"/>
          <a:ext cx="8496945" cy="27843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99389"/>
                <a:gridCol w="1699389"/>
                <a:gridCol w="1699389"/>
                <a:gridCol w="1699389"/>
                <a:gridCol w="1699389"/>
              </a:tblGrid>
              <a:tr h="696077">
                <a:tc>
                  <a:txBody>
                    <a:bodyPr/>
                    <a:lstStyle/>
                    <a:p>
                      <a:r>
                        <a:rPr lang="cs-CZ" dirty="0" smtClean="0"/>
                        <a:t>vzorek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zápach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barva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ph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výsledek</a:t>
                      </a:r>
                      <a:endParaRPr lang="cs-CZ" dirty="0"/>
                    </a:p>
                  </a:txBody>
                  <a:tcPr/>
                </a:tc>
              </a:tr>
              <a:tr h="696077">
                <a:tc>
                  <a:txBody>
                    <a:bodyPr/>
                    <a:lstStyle/>
                    <a:p>
                      <a:r>
                        <a:rPr lang="cs-CZ" dirty="0" smtClean="0"/>
                        <a:t>vzorek č. 1</a:t>
                      </a:r>
                    </a:p>
                    <a:p>
                      <a:r>
                        <a:rPr lang="cs-CZ" dirty="0" smtClean="0"/>
                        <a:t>/ rybník/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96077">
                <a:tc>
                  <a:txBody>
                    <a:bodyPr/>
                    <a:lstStyle/>
                    <a:p>
                      <a:r>
                        <a:rPr lang="cs-CZ" dirty="0" smtClean="0"/>
                        <a:t>vzorek č. 2</a:t>
                      </a:r>
                    </a:p>
                    <a:p>
                      <a:r>
                        <a:rPr lang="cs-CZ" dirty="0" smtClean="0"/>
                        <a:t>/ tekoucí voda/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96077">
                <a:tc>
                  <a:txBody>
                    <a:bodyPr/>
                    <a:lstStyle/>
                    <a:p>
                      <a:r>
                        <a:rPr lang="cs-CZ" dirty="0" smtClean="0"/>
                        <a:t>voda z kohoutku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ovéPole 6"/>
          <p:cNvSpPr txBox="1"/>
          <p:nvPr/>
        </p:nvSpPr>
        <p:spPr>
          <a:xfrm>
            <a:off x="6443663" y="0"/>
            <a:ext cx="2700337" cy="677108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>
            <a:spAutoFit/>
          </a:bodyPr>
          <a:lstStyle/>
          <a:p>
            <a:r>
              <a:rPr lang="cs-CZ" b="1" u="sng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DOMÁCÍ VERZE</a:t>
            </a:r>
          </a:p>
          <a:p>
            <a:pPr>
              <a:buFont typeface="Calibri" pitchFamily="34" charset="0"/>
              <a:buAutoNum type="arabicPeriod"/>
            </a:pPr>
            <a:r>
              <a:rPr lang="cs-CZ" sz="1600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Dodělat  PL </a:t>
            </a:r>
          </a:p>
          <a:p>
            <a:pPr>
              <a:buFont typeface="Calibri" pitchFamily="34" charset="0"/>
              <a:buAutoNum type="arabicPeriod"/>
            </a:pPr>
            <a:r>
              <a:rPr lang="cs-CZ" sz="1600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Změřit délku trasy / Chlum u Třeboně – Na Chalupách – </a:t>
            </a:r>
            <a:r>
              <a:rPr lang="cs-CZ" sz="1600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Staňkov</a:t>
            </a:r>
            <a:r>
              <a:rPr lang="cs-CZ" sz="1600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 – </a:t>
            </a:r>
            <a:r>
              <a:rPr lang="cs-CZ" sz="1600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Mirochov</a:t>
            </a:r>
            <a:endParaRPr lang="cs-CZ" sz="1600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</a:endParaRPr>
          </a:p>
          <a:p>
            <a:pPr>
              <a:buFont typeface="Calibri" pitchFamily="34" charset="0"/>
              <a:buAutoNum type="arabicPeriod"/>
            </a:pPr>
            <a:r>
              <a:rPr lang="cs-CZ" sz="1600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Určit azimuty stejné trasy/ Chlum u Třeboně – Na Chalupách – </a:t>
            </a:r>
            <a:r>
              <a:rPr lang="cs-CZ" sz="1600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Staňkov</a:t>
            </a:r>
            <a:r>
              <a:rPr lang="cs-CZ" sz="1600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 – </a:t>
            </a:r>
            <a:r>
              <a:rPr lang="cs-CZ" sz="1600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Mirochov</a:t>
            </a:r>
            <a:endParaRPr lang="cs-CZ" sz="1600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</a:endParaRPr>
          </a:p>
          <a:p>
            <a:pPr>
              <a:buFont typeface="Calibri" pitchFamily="34" charset="0"/>
              <a:buAutoNum type="arabicPeriod"/>
            </a:pPr>
            <a:r>
              <a:rPr lang="cs-CZ" sz="16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V</a:t>
            </a:r>
            <a:r>
              <a:rPr lang="cs-CZ" sz="1600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še </a:t>
            </a:r>
            <a:r>
              <a:rPr lang="cs-CZ" sz="1600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individuelně</a:t>
            </a:r>
          </a:p>
          <a:p>
            <a:pPr>
              <a:buFont typeface="Calibri" pitchFamily="34" charset="0"/>
              <a:buAutoNum type="arabicPeriod"/>
            </a:pPr>
            <a:endParaRPr lang="cs-CZ" sz="1600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</a:endParaRPr>
          </a:p>
          <a:p>
            <a:pPr>
              <a:buFont typeface="Calibri" pitchFamily="34" charset="0"/>
              <a:buAutoNum type="arabicPeriod"/>
            </a:pPr>
            <a:endParaRPr lang="cs-CZ" sz="1600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</a:endParaRPr>
          </a:p>
          <a:p>
            <a:pPr>
              <a:buFont typeface="Calibri" pitchFamily="34" charset="0"/>
              <a:buAutoNum type="arabicPeriod"/>
            </a:pPr>
            <a:endParaRPr lang="cs-CZ" sz="1600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</a:endParaRPr>
          </a:p>
          <a:p>
            <a:pPr>
              <a:buFont typeface="Calibri" pitchFamily="34" charset="0"/>
              <a:buAutoNum type="arabicPeriod"/>
            </a:pPr>
            <a:endParaRPr lang="cs-CZ" sz="1600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</a:endParaRPr>
          </a:p>
          <a:p>
            <a:pPr>
              <a:buFont typeface="Calibri" pitchFamily="34" charset="0"/>
              <a:buAutoNum type="arabicPeriod"/>
            </a:pPr>
            <a:endParaRPr lang="cs-CZ" sz="1600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</a:endParaRPr>
          </a:p>
          <a:p>
            <a:pPr>
              <a:buFont typeface="Calibri" pitchFamily="34" charset="0"/>
              <a:buAutoNum type="arabicPeriod"/>
            </a:pPr>
            <a:endParaRPr lang="cs-CZ" sz="1600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</a:endParaRPr>
          </a:p>
          <a:p>
            <a:pPr>
              <a:buFont typeface="Calibri" pitchFamily="34" charset="0"/>
              <a:buAutoNum type="arabicPeriod"/>
            </a:pPr>
            <a:endParaRPr lang="cs-CZ" sz="1600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</a:endParaRPr>
          </a:p>
          <a:p>
            <a:pPr>
              <a:buFont typeface="Calibri" pitchFamily="34" charset="0"/>
              <a:buAutoNum type="arabicPeriod"/>
            </a:pPr>
            <a:endParaRPr lang="cs-CZ" sz="1600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</a:endParaRPr>
          </a:p>
          <a:p>
            <a:pPr>
              <a:buFont typeface="Calibri" pitchFamily="34" charset="0"/>
              <a:buAutoNum type="arabicPeriod"/>
            </a:pPr>
            <a:endParaRPr lang="cs-CZ" sz="1600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</a:endParaRPr>
          </a:p>
          <a:p>
            <a:pPr>
              <a:buFont typeface="Calibri" pitchFamily="34" charset="0"/>
              <a:buAutoNum type="arabicPeriod"/>
            </a:pPr>
            <a:endParaRPr lang="cs-CZ" sz="1600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</a:endParaRPr>
          </a:p>
          <a:p>
            <a:pPr>
              <a:buFont typeface="Calibri" pitchFamily="34" charset="0"/>
              <a:buAutoNum type="arabicPeriod"/>
            </a:pPr>
            <a:endParaRPr lang="cs-CZ" sz="1600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</a:endParaRPr>
          </a:p>
          <a:p>
            <a:pPr>
              <a:buFont typeface="Calibri" pitchFamily="34" charset="0"/>
              <a:buAutoNum type="arabicPeriod"/>
            </a:pPr>
            <a:endParaRPr lang="cs-CZ" sz="1600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</a:endParaRPr>
          </a:p>
          <a:p>
            <a:pPr>
              <a:buFont typeface="Calibri" pitchFamily="34" charset="0"/>
              <a:buAutoNum type="arabicPeriod"/>
            </a:pPr>
            <a:endParaRPr lang="cs-CZ" sz="1600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</a:endParaRPr>
          </a:p>
          <a:p>
            <a:r>
              <a:rPr lang="cs-CZ" sz="1600" dirty="0">
                <a:effectLst>
                  <a:outerShdw blurRad="38100" dist="38100" dir="2700000" algn="tl">
                    <a:srgbClr val="C0C0C0"/>
                  </a:outerShdw>
                </a:effectLst>
                <a:latin typeface="Calibri" pitchFamily="34" charset="0"/>
              </a:rPr>
              <a:t>Měřítko mapy</a:t>
            </a:r>
          </a:p>
          <a:p>
            <a:endParaRPr lang="cs-CZ" sz="1600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</a:endParaRPr>
          </a:p>
          <a:p>
            <a:endParaRPr lang="cs-CZ" sz="1600" dirty="0">
              <a:effectLst>
                <a:outerShdw blurRad="38100" dist="38100" dir="2700000" algn="tl">
                  <a:srgbClr val="C0C0C0"/>
                </a:outerShdw>
              </a:effectLst>
              <a:latin typeface="Calibri" pitchFamily="34" charset="0"/>
            </a:endParaRPr>
          </a:p>
          <a:p>
            <a:endParaRPr lang="cs-CZ" sz="1600" dirty="0">
              <a:latin typeface="Calibri" pitchFamily="34" charset="0"/>
            </a:endParaRPr>
          </a:p>
        </p:txBody>
      </p:sp>
      <p:pic>
        <p:nvPicPr>
          <p:cNvPr id="47106" name="Picture 2" descr="F:\dokumenty\EVVO\Krizové situace\tur.map Hajnice.jpg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 l="6187" r="7082" b="13251"/>
          <a:stretch>
            <a:fillRect/>
          </a:stretch>
        </p:blipFill>
        <p:spPr bwMode="auto">
          <a:xfrm>
            <a:off x="0" y="0"/>
            <a:ext cx="6391275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47107" name="Picture 3" descr="F:\dokumenty\EVVO\Krizové situace\skenovat0002.jpg"/>
          <p:cNvPicPr>
            <a:picLocks noChangeAspect="1" noChangeArrowheads="1"/>
          </p:cNvPicPr>
          <p:nvPr/>
        </p:nvPicPr>
        <p:blipFill>
          <a:blip r:embed="rId3" cstate="print"/>
          <a:srcRect l="18423" t="77119" r="18423" b="13841"/>
          <a:stretch>
            <a:fillRect/>
          </a:stretch>
        </p:blipFill>
        <p:spPr bwMode="auto">
          <a:xfrm>
            <a:off x="6516216" y="5949280"/>
            <a:ext cx="2447925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644</TotalTime>
  <Words>1288</Words>
  <Application>Microsoft Office PowerPoint</Application>
  <PresentationFormat>Předvádění na obrazovce (4:3)</PresentationFormat>
  <Paragraphs>329</Paragraphs>
  <Slides>19</Slides>
  <Notes>7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19</vt:i4>
      </vt:variant>
    </vt:vector>
  </HeadingPairs>
  <TitlesOfParts>
    <vt:vector size="21" baseType="lpstr">
      <vt:lpstr>Motiv sady Office</vt:lpstr>
      <vt:lpstr>Dokument</vt:lpstr>
      <vt:lpstr>    KRIZOVÉ SITUACE, ORIENTACE V PŘÍRODĚ A POZNÁVÁNÍ MÍSTNÍ KRAJINY  Terénní cvičení, Záchranná akce, Konflikty   Hajnice, Třeboňsko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MgA. Jan Vodáček</dc:creator>
  <cp:lastModifiedBy>h2ocek</cp:lastModifiedBy>
  <cp:revision>71</cp:revision>
  <dcterms:created xsi:type="dcterms:W3CDTF">2012-04-25T18:51:33Z</dcterms:created>
  <dcterms:modified xsi:type="dcterms:W3CDTF">2013-11-17T15:17:54Z</dcterms:modified>
</cp:coreProperties>
</file>