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31"/>
  </p:handoutMasterIdLst>
  <p:sldIdLst>
    <p:sldId id="381" r:id="rId2"/>
    <p:sldId id="256" r:id="rId3"/>
    <p:sldId id="257" r:id="rId4"/>
    <p:sldId id="260" r:id="rId5"/>
    <p:sldId id="262" r:id="rId6"/>
    <p:sldId id="264" r:id="rId7"/>
    <p:sldId id="266" r:id="rId8"/>
    <p:sldId id="286" r:id="rId9"/>
    <p:sldId id="268" r:id="rId10"/>
    <p:sldId id="288" r:id="rId11"/>
    <p:sldId id="290" r:id="rId12"/>
    <p:sldId id="292" r:id="rId13"/>
    <p:sldId id="296" r:id="rId14"/>
    <p:sldId id="294" r:id="rId15"/>
    <p:sldId id="298" r:id="rId16"/>
    <p:sldId id="300" r:id="rId17"/>
    <p:sldId id="302" r:id="rId18"/>
    <p:sldId id="306" r:id="rId19"/>
    <p:sldId id="304" r:id="rId20"/>
    <p:sldId id="308" r:id="rId21"/>
    <p:sldId id="310" r:id="rId22"/>
    <p:sldId id="312" r:id="rId23"/>
    <p:sldId id="314" r:id="rId24"/>
    <p:sldId id="316" r:id="rId25"/>
    <p:sldId id="318" r:id="rId26"/>
    <p:sldId id="387" r:id="rId27"/>
    <p:sldId id="388" r:id="rId28"/>
    <p:sldId id="380" r:id="rId29"/>
    <p:sldId id="386" r:id="rId3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9"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  <a:srgbClr val="FF66FF"/>
    <a:srgbClr val="00FF00"/>
    <a:srgbClr val="66FFFF"/>
    <a:srgbClr val="FF0000"/>
    <a:srgbClr val="0033CC"/>
    <a:srgbClr val="FFFF00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58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handoutMaster" Target="handoutMasters/handoutMaster1.xml"/><Relationship Id="rId32" Type="http://schemas.openxmlformats.org/officeDocument/2006/relationships/printerSettings" Target="printerSettings/printerSettings1.bin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111B32-5862-5F47-A75A-166F653185BD}" type="datetimeFigureOut">
              <a:rPr lang="en-US" smtClean="0"/>
              <a:t>07.04.14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144271-4DB5-784B-BE41-5C7AF29469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43030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BD867D-969E-4F9D-A87C-0597E14FB01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D7466-C5EA-40D4-AC09-D66628CE688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1A21B4-9FC7-42AF-A696-4FB32DDFA3B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5A29EF-5720-4C36-B135-F2CD538437D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28CE09-4837-4C1B-8EBA-305E087C286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90BB7E-F536-4BEC-B588-2C0EBD1B717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FEF1EE-3CDD-4E30-A048-BEE93EF965F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F19A4D-64B5-4165-A942-20B7952BFBE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ED9D7C-E602-4EB7-8377-A250878DB79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1DB7A4-A08F-4C53-9513-9EB212CE385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F004A6-92D7-4F63-80DC-2017DCB6F96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E55D05EF-90BC-4998-B1E9-AFAA462DDC2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slide" Target="slide8.xml"/><Relationship Id="rId20" Type="http://schemas.openxmlformats.org/officeDocument/2006/relationships/slide" Target="slide28.xml"/><Relationship Id="rId21" Type="http://schemas.openxmlformats.org/officeDocument/2006/relationships/slide" Target="slide4.xml"/><Relationship Id="rId22" Type="http://schemas.openxmlformats.org/officeDocument/2006/relationships/slide" Target="slide19.xml"/><Relationship Id="rId23" Type="http://schemas.openxmlformats.org/officeDocument/2006/relationships/slide" Target="slide25.xml"/><Relationship Id="rId24" Type="http://schemas.openxmlformats.org/officeDocument/2006/relationships/slide" Target="slide23.xml"/><Relationship Id="rId25" Type="http://schemas.openxmlformats.org/officeDocument/2006/relationships/slide" Target="slide26.xml"/><Relationship Id="rId26" Type="http://schemas.openxmlformats.org/officeDocument/2006/relationships/slide" Target="slide27.xml"/><Relationship Id="rId27" Type="http://schemas.openxmlformats.org/officeDocument/2006/relationships/slide" Target="slide24.xml"/><Relationship Id="rId10" Type="http://schemas.openxmlformats.org/officeDocument/2006/relationships/slide" Target="slide10.xml"/><Relationship Id="rId11" Type="http://schemas.openxmlformats.org/officeDocument/2006/relationships/slide" Target="slide11.xml"/><Relationship Id="rId12" Type="http://schemas.openxmlformats.org/officeDocument/2006/relationships/slide" Target="slide12.xml"/><Relationship Id="rId13" Type="http://schemas.openxmlformats.org/officeDocument/2006/relationships/slide" Target="slide18.xml"/><Relationship Id="rId14" Type="http://schemas.openxmlformats.org/officeDocument/2006/relationships/slide" Target="slide13.xml"/><Relationship Id="rId15" Type="http://schemas.openxmlformats.org/officeDocument/2006/relationships/slide" Target="slide16.xml"/><Relationship Id="rId16" Type="http://schemas.openxmlformats.org/officeDocument/2006/relationships/slide" Target="slide17.xml"/><Relationship Id="rId17" Type="http://schemas.openxmlformats.org/officeDocument/2006/relationships/slide" Target="slide15.xml"/><Relationship Id="rId18" Type="http://schemas.openxmlformats.org/officeDocument/2006/relationships/slide" Target="slide21.xml"/><Relationship Id="rId19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2" Type="http://schemas.openxmlformats.org/officeDocument/2006/relationships/slide" Target="slide14.xml"/><Relationship Id="rId3" Type="http://schemas.openxmlformats.org/officeDocument/2006/relationships/slide" Target="slide20.xml"/><Relationship Id="rId4" Type="http://schemas.openxmlformats.org/officeDocument/2006/relationships/slide" Target="slide3.xml"/><Relationship Id="rId5" Type="http://schemas.openxmlformats.org/officeDocument/2006/relationships/slide" Target="slide5.xml"/><Relationship Id="rId6" Type="http://schemas.openxmlformats.org/officeDocument/2006/relationships/slide" Target="slide6.xml"/><Relationship Id="rId7" Type="http://schemas.openxmlformats.org/officeDocument/2006/relationships/slide" Target="slide7.xml"/><Relationship Id="rId8" Type="http://schemas.openxmlformats.org/officeDocument/2006/relationships/slide" Target="slide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Relationship Id="rId3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slide" Target="slide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2315" y="620688"/>
            <a:ext cx="7901522" cy="513986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8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Riskuj odpady</a:t>
            </a:r>
          </a:p>
          <a:p>
            <a:pPr algn="ctr">
              <a:defRPr/>
            </a:pPr>
            <a:endParaRPr lang="cs-CZ" sz="96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>
              <a:defRPr/>
            </a:pPr>
            <a:endParaRPr lang="cs-CZ" sz="96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cs-CZ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Jana Nováková </a:t>
            </a:r>
            <a:r>
              <a:rPr lang="cs-CZ" sz="48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Hotařová</a:t>
            </a:r>
            <a:endParaRPr lang="cs-CZ" sz="4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novakova.jana\Dokumenty\Obrázky\červený kontejner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2276872"/>
            <a:ext cx="2198362" cy="1944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7" name="Rectangle 119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742309" y="1181099"/>
            <a:ext cx="1729100" cy="46831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500</a:t>
            </a:r>
            <a:endParaRPr lang="cs-CZ" dirty="0"/>
          </a:p>
        </p:txBody>
      </p:sp>
      <p:sp>
        <p:nvSpPr>
          <p:cNvPr id="2159" name="Rectangle 11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5504394" y="2063748"/>
            <a:ext cx="1803909" cy="46355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3081" name="Rectangle 14"/>
          <p:cNvSpPr>
            <a:spLocks noChangeArrowheads="1"/>
          </p:cNvSpPr>
          <p:nvPr/>
        </p:nvSpPr>
        <p:spPr bwMode="auto">
          <a:xfrm>
            <a:off x="1" y="18066"/>
            <a:ext cx="1835695" cy="12162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just"/>
            <a:r>
              <a:rPr lang="cs-CZ" sz="2400" b="1" dirty="0" err="1" smtClean="0">
                <a:solidFill>
                  <a:srgbClr val="FF0000"/>
                </a:solidFill>
              </a:rPr>
              <a:t>El</a:t>
            </a:r>
            <a:r>
              <a:rPr lang="cs-CZ" sz="2400" b="1" dirty="0" err="1" smtClean="0">
                <a:solidFill>
                  <a:srgbClr val="FFFF00"/>
                </a:solidFill>
              </a:rPr>
              <a:t>Elektro</a:t>
            </a:r>
            <a:endParaRPr lang="cs-CZ" sz="2400" b="1" dirty="0" smtClean="0">
              <a:solidFill>
                <a:srgbClr val="FFFF00"/>
              </a:solidFill>
            </a:endParaRPr>
          </a:p>
          <a:p>
            <a:pPr algn="just"/>
            <a:r>
              <a:rPr lang="cs-CZ" sz="2400" b="1" dirty="0" smtClean="0">
                <a:solidFill>
                  <a:srgbClr val="FFFF00"/>
                </a:solidFill>
              </a:rPr>
              <a:t>   </a:t>
            </a:r>
            <a:r>
              <a:rPr lang="cs-CZ" sz="2400" b="1" dirty="0" err="1" smtClean="0">
                <a:solidFill>
                  <a:srgbClr val="FFFF00"/>
                </a:solidFill>
              </a:rPr>
              <a:t>odpad</a:t>
            </a:r>
            <a:r>
              <a:rPr lang="cs-CZ" sz="2400" b="1" dirty="0" err="1" smtClean="0">
                <a:solidFill>
                  <a:srgbClr val="FF0000"/>
                </a:solidFill>
              </a:rPr>
              <a:t>ad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063" name="Rectangle 1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" y="1214612"/>
            <a:ext cx="1835696" cy="46831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500</a:t>
            </a:r>
            <a:endParaRPr lang="cs-CZ" dirty="0"/>
          </a:p>
        </p:txBody>
      </p:sp>
      <p:sp>
        <p:nvSpPr>
          <p:cNvPr id="2075" name="Rectangle 27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0" y="2060848"/>
            <a:ext cx="1835696" cy="468312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2076" name="Rectangle 28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1" y="2510012"/>
            <a:ext cx="1835696" cy="46831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2077" name="Rectangle 29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1" y="2941812"/>
            <a:ext cx="1835696" cy="46831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2138" name="Rectangle 90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1851638" y="1214612"/>
            <a:ext cx="1856200" cy="46831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500</a:t>
            </a:r>
            <a:endParaRPr lang="cs-CZ" dirty="0"/>
          </a:p>
        </p:txBody>
      </p:sp>
      <p:sp>
        <p:nvSpPr>
          <p:cNvPr id="2139" name="Rectangle 91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1851638" y="1660700"/>
            <a:ext cx="1856200" cy="4318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2140" name="Rectangle 92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1851638" y="2078212"/>
            <a:ext cx="1856200" cy="46831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2141" name="Rectangle 93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1851638" y="2510012"/>
            <a:ext cx="1856200" cy="46831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2142" name="Rectangle 94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1851638" y="2941812"/>
            <a:ext cx="1856200" cy="46831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2157" name="Rectangle 109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504395" y="1181098"/>
            <a:ext cx="1803909" cy="46831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500</a:t>
            </a:r>
            <a:endParaRPr lang="cs-CZ" dirty="0"/>
          </a:p>
        </p:txBody>
      </p:sp>
      <p:sp>
        <p:nvSpPr>
          <p:cNvPr id="2158" name="Rectangle 110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3742309" y="1638299"/>
            <a:ext cx="1747010" cy="4318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2160" name="Rectangle 112">
            <a:hlinkClick r:id="rId15" action="ppaction://hlinksldjump"/>
          </p:cNvPr>
          <p:cNvSpPr>
            <a:spLocks noChangeArrowheads="1"/>
          </p:cNvSpPr>
          <p:nvPr/>
        </p:nvSpPr>
        <p:spPr bwMode="auto">
          <a:xfrm>
            <a:off x="3729609" y="2498724"/>
            <a:ext cx="1757233" cy="46831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2161" name="Rectangle 113">
            <a:hlinkClick r:id="rId16" action="ppaction://hlinksldjump"/>
          </p:cNvPr>
          <p:cNvSpPr>
            <a:spLocks noChangeArrowheads="1"/>
          </p:cNvSpPr>
          <p:nvPr/>
        </p:nvSpPr>
        <p:spPr bwMode="auto">
          <a:xfrm>
            <a:off x="3729609" y="2930524"/>
            <a:ext cx="1757233" cy="46831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2169" name="Rectangle 121">
            <a:hlinkClick r:id="rId17" action="ppaction://hlinksldjump"/>
          </p:cNvPr>
          <p:cNvSpPr>
            <a:spLocks noChangeArrowheads="1"/>
          </p:cNvSpPr>
          <p:nvPr/>
        </p:nvSpPr>
        <p:spPr bwMode="auto">
          <a:xfrm>
            <a:off x="3729609" y="2066924"/>
            <a:ext cx="1739321" cy="4318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2170" name="Rectangle 122">
            <a:hlinkClick r:id="rId18" action="ppaction://hlinksldjump"/>
          </p:cNvPr>
          <p:cNvSpPr>
            <a:spLocks noChangeArrowheads="1"/>
          </p:cNvSpPr>
          <p:nvPr/>
        </p:nvSpPr>
        <p:spPr bwMode="auto">
          <a:xfrm>
            <a:off x="5504395" y="2498723"/>
            <a:ext cx="1803909" cy="46831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2171" name="Rectangle 123">
            <a:hlinkClick r:id="rId19" action="ppaction://hlinksldjump"/>
          </p:cNvPr>
          <p:cNvSpPr>
            <a:spLocks noChangeArrowheads="1"/>
          </p:cNvSpPr>
          <p:nvPr/>
        </p:nvSpPr>
        <p:spPr bwMode="auto">
          <a:xfrm>
            <a:off x="5504395" y="2930523"/>
            <a:ext cx="1803909" cy="46831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3138" name="Rectangle 153"/>
          <p:cNvSpPr>
            <a:spLocks noChangeArrowheads="1"/>
          </p:cNvSpPr>
          <p:nvPr/>
        </p:nvSpPr>
        <p:spPr bwMode="auto">
          <a:xfrm>
            <a:off x="1851638" y="1"/>
            <a:ext cx="1856200" cy="1216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Plast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139" name="Rectangle 154"/>
          <p:cNvSpPr>
            <a:spLocks noChangeArrowheads="1"/>
          </p:cNvSpPr>
          <p:nvPr/>
        </p:nvSpPr>
        <p:spPr bwMode="auto">
          <a:xfrm>
            <a:off x="3729609" y="-11113"/>
            <a:ext cx="1739322" cy="1216025"/>
          </a:xfrm>
          <a:prstGeom prst="rect">
            <a:avLst/>
          </a:prstGeom>
          <a:solidFill>
            <a:schemeClr val="bg2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Papír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3140" name="Rectangle 155"/>
          <p:cNvSpPr>
            <a:spLocks noChangeArrowheads="1"/>
          </p:cNvSpPr>
          <p:nvPr/>
        </p:nvSpPr>
        <p:spPr bwMode="auto">
          <a:xfrm>
            <a:off x="5503994" y="7498"/>
            <a:ext cx="1803909" cy="1224138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 Sklo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143" name="Rectangle 161">
            <a:hlinkClick r:id="rId20" action="ppaction://hlinksldjump"/>
          </p:cNvPr>
          <p:cNvSpPr>
            <a:spLocks noChangeArrowheads="1"/>
          </p:cNvSpPr>
          <p:nvPr/>
        </p:nvSpPr>
        <p:spPr bwMode="auto">
          <a:xfrm>
            <a:off x="1933361" y="5588000"/>
            <a:ext cx="5472113" cy="504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 dirty="0"/>
              <a:t>Pravidla hry</a:t>
            </a:r>
          </a:p>
        </p:txBody>
      </p:sp>
      <p:sp>
        <p:nvSpPr>
          <p:cNvPr id="2074" name="Rectangle 26">
            <a:hlinkClick r:id="rId21" action="ppaction://hlinksldjump"/>
          </p:cNvPr>
          <p:cNvSpPr>
            <a:spLocks noChangeArrowheads="1"/>
          </p:cNvSpPr>
          <p:nvPr/>
        </p:nvSpPr>
        <p:spPr bwMode="auto">
          <a:xfrm>
            <a:off x="1" y="1660700"/>
            <a:ext cx="1835696" cy="417512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2168" name="Rectangle 120">
            <a:hlinkClick r:id="rId22" action="ppaction://hlinksldjump"/>
          </p:cNvPr>
          <p:cNvSpPr>
            <a:spLocks noChangeArrowheads="1"/>
          </p:cNvSpPr>
          <p:nvPr/>
        </p:nvSpPr>
        <p:spPr bwMode="auto">
          <a:xfrm>
            <a:off x="5504394" y="1649411"/>
            <a:ext cx="1803909" cy="414337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31" name="Rectangle 111">
            <a:hlinkClick r:id="rId23" action="ppaction://hlinksldjump"/>
          </p:cNvPr>
          <p:cNvSpPr>
            <a:spLocks noChangeArrowheads="1"/>
          </p:cNvSpPr>
          <p:nvPr/>
        </p:nvSpPr>
        <p:spPr bwMode="auto">
          <a:xfrm>
            <a:off x="7307903" y="2082975"/>
            <a:ext cx="1803909" cy="46355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32" name="Rectangle 109">
            <a:hlinkClick r:id="rId24" action="ppaction://hlinksldjump"/>
          </p:cNvPr>
          <p:cNvSpPr>
            <a:spLocks noChangeArrowheads="1"/>
          </p:cNvSpPr>
          <p:nvPr/>
        </p:nvSpPr>
        <p:spPr bwMode="auto">
          <a:xfrm>
            <a:off x="7307904" y="1200325"/>
            <a:ext cx="1803909" cy="46831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500</a:t>
            </a:r>
            <a:endParaRPr lang="cs-CZ" dirty="0"/>
          </a:p>
        </p:txBody>
      </p:sp>
      <p:sp>
        <p:nvSpPr>
          <p:cNvPr id="33" name="Rectangle 122">
            <a:hlinkClick r:id="rId25" action="ppaction://hlinksldjump"/>
          </p:cNvPr>
          <p:cNvSpPr>
            <a:spLocks noChangeArrowheads="1"/>
          </p:cNvSpPr>
          <p:nvPr/>
        </p:nvSpPr>
        <p:spPr bwMode="auto">
          <a:xfrm>
            <a:off x="7307904" y="2517950"/>
            <a:ext cx="1803909" cy="46831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34" name="Rectangle 123">
            <a:hlinkClick r:id="rId26" action="ppaction://hlinksldjump"/>
          </p:cNvPr>
          <p:cNvSpPr>
            <a:spLocks noChangeArrowheads="1"/>
          </p:cNvSpPr>
          <p:nvPr/>
        </p:nvSpPr>
        <p:spPr bwMode="auto">
          <a:xfrm>
            <a:off x="7307903" y="2915530"/>
            <a:ext cx="1803909" cy="468313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36" name="Rectangle 155"/>
          <p:cNvSpPr>
            <a:spLocks noChangeArrowheads="1"/>
          </p:cNvSpPr>
          <p:nvPr/>
        </p:nvSpPr>
        <p:spPr bwMode="auto">
          <a:xfrm>
            <a:off x="7307904" y="1"/>
            <a:ext cx="1803909" cy="1224138"/>
          </a:xfrm>
          <a:prstGeom prst="rect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 Nebezpečný </a:t>
            </a:r>
          </a:p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odpad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7" name="Rectangle 120">
            <a:hlinkClick r:id="rId27" action="ppaction://hlinksldjump"/>
          </p:cNvPr>
          <p:cNvSpPr>
            <a:spLocks noChangeArrowheads="1"/>
          </p:cNvSpPr>
          <p:nvPr/>
        </p:nvSpPr>
        <p:spPr bwMode="auto">
          <a:xfrm>
            <a:off x="7307903" y="1668638"/>
            <a:ext cx="1803909" cy="414337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0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1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21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21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21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3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21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21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21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39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 nodeType="clickPar">
                      <p:stCondLst>
                        <p:cond delay="0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21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21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21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4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 nodeType="clickPar">
                      <p:stCondLst>
                        <p:cond delay="0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21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21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21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4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1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 nodeType="clickPar">
                      <p:stCondLst>
                        <p:cond delay="0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21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21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21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42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1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 nodeType="clickPar">
                      <p:stCondLst>
                        <p:cond delay="0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21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21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21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67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1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 nodeType="clickPar">
                      <p:stCondLst>
                        <p:cond delay="0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21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21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21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8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1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21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21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21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69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1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 nodeType="clickPar">
                      <p:stCondLst>
                        <p:cond delay="0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2000" fill="hold"/>
                                        <p:tgtEl>
                                          <p:spTgt spid="21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21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21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60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 nodeType="clickPar">
                      <p:stCondLst>
                        <p:cond delay="0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2000" fill="hold"/>
                                        <p:tgtEl>
                                          <p:spTgt spid="21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21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21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6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1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 nodeType="clickPar">
                      <p:stCondLst>
                        <p:cond delay="0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2000" fill="hold"/>
                                        <p:tgtEl>
                                          <p:spTgt spid="21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21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21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68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 nodeType="clickPar">
                      <p:stCondLst>
                        <p:cond delay="0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2000" fill="hold"/>
                                        <p:tgtEl>
                                          <p:spTgt spid="21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21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21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7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21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 nodeType="clickPar">
                      <p:stCondLst>
                        <p:cond delay="0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2000" fill="hold"/>
                                        <p:tgtEl>
                                          <p:spTgt spid="21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6" dur="2000" fill="hold"/>
                                        <p:tgtEl>
                                          <p:spTgt spid="21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000" fill="hold"/>
                                        <p:tgtEl>
                                          <p:spTgt spid="21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59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21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 nodeType="clickPar">
                      <p:stCondLst>
                        <p:cond delay="0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2000" fill="hold"/>
                                        <p:tgtEl>
                                          <p:spTgt spid="21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21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21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70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2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 nodeType="clickPar">
                      <p:stCondLst>
                        <p:cond delay="0"/>
                      </p:stCondLst>
                      <p:childTnLst>
                        <p:par>
                          <p:cTn id="1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2000" fill="hold"/>
                                        <p:tgtEl>
                                          <p:spTgt spid="21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0" dur="2000" fill="hold"/>
                                        <p:tgtEl>
                                          <p:spTgt spid="21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2000" fill="hold"/>
                                        <p:tgtEl>
                                          <p:spTgt spid="21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71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4"/>
          <p:cNvSpPr txBox="1">
            <a:spLocks noChangeArrowheads="1"/>
          </p:cNvSpPr>
          <p:nvPr/>
        </p:nvSpPr>
        <p:spPr bwMode="auto">
          <a:xfrm>
            <a:off x="1887538" y="3524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4099" name="AutoShape 6"/>
          <p:cNvSpPr>
            <a:spLocks noChangeArrowheads="1"/>
          </p:cNvSpPr>
          <p:nvPr/>
        </p:nvSpPr>
        <p:spPr bwMode="auto">
          <a:xfrm>
            <a:off x="900014" y="1124744"/>
            <a:ext cx="7848450" cy="532859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5400" dirty="0" smtClean="0"/>
              <a:t>Jak se nazývá </a:t>
            </a:r>
          </a:p>
          <a:p>
            <a:pPr algn="ctr"/>
            <a:r>
              <a:rPr lang="cs-CZ" sz="5400" dirty="0" smtClean="0"/>
              <a:t>společnost, která </a:t>
            </a:r>
          </a:p>
          <a:p>
            <a:pPr algn="ctr"/>
            <a:r>
              <a:rPr lang="cs-CZ" sz="5400" dirty="0" smtClean="0"/>
              <a:t>se zabývá zpětným </a:t>
            </a:r>
          </a:p>
          <a:p>
            <a:pPr algn="ctr"/>
            <a:r>
              <a:rPr lang="cs-CZ" sz="5400" dirty="0" smtClean="0"/>
              <a:t> odběrem </a:t>
            </a:r>
            <a:r>
              <a:rPr lang="cs-CZ" sz="5400" dirty="0" err="1" smtClean="0"/>
              <a:t>elektrozařízení</a:t>
            </a:r>
            <a:r>
              <a:rPr lang="cs-CZ" sz="5400" dirty="0" smtClean="0"/>
              <a:t>?</a:t>
            </a:r>
            <a:endParaRPr lang="cs-CZ" sz="5400" dirty="0"/>
          </a:p>
        </p:txBody>
      </p:sp>
      <p:sp>
        <p:nvSpPr>
          <p:cNvPr id="4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51520" y="516905"/>
            <a:ext cx="1296987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  <a:endParaRPr lang="cs-CZ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887538" y="3524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6147" name="AutoShape 3"/>
          <p:cNvSpPr>
            <a:spLocks noChangeArrowheads="1"/>
          </p:cNvSpPr>
          <p:nvPr/>
        </p:nvSpPr>
        <p:spPr bwMode="auto">
          <a:xfrm>
            <a:off x="755576" y="980728"/>
            <a:ext cx="8064895" cy="5327873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5400" dirty="0" smtClean="0"/>
              <a:t>Jak se nazývá </a:t>
            </a:r>
          </a:p>
          <a:p>
            <a:pPr algn="ctr"/>
            <a:r>
              <a:rPr lang="cs-CZ" sz="5400" dirty="0" smtClean="0"/>
              <a:t>společnost </a:t>
            </a:r>
          </a:p>
          <a:p>
            <a:pPr algn="ctr"/>
            <a:r>
              <a:rPr lang="cs-CZ" sz="5400" dirty="0" smtClean="0"/>
              <a:t>na zpětný odběr </a:t>
            </a:r>
          </a:p>
          <a:p>
            <a:pPr algn="ctr"/>
            <a:r>
              <a:rPr lang="cs-CZ" sz="5400" dirty="0" smtClean="0"/>
              <a:t>světelných zdrojů</a:t>
            </a:r>
            <a:endParaRPr lang="cs-CZ" sz="5400" dirty="0"/>
          </a:p>
        </p:txBody>
      </p:sp>
      <p:sp>
        <p:nvSpPr>
          <p:cNvPr id="4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107082" y="352425"/>
            <a:ext cx="1296987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  <a:endParaRPr lang="cs-CZ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887538" y="3524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8195" name="AutoShape 3"/>
          <p:cNvSpPr>
            <a:spLocks noChangeArrowheads="1"/>
          </p:cNvSpPr>
          <p:nvPr/>
        </p:nvSpPr>
        <p:spPr bwMode="auto">
          <a:xfrm>
            <a:off x="539552" y="719138"/>
            <a:ext cx="8352927" cy="583192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5400" dirty="0" smtClean="0"/>
              <a:t>Co je povinen zajistit </a:t>
            </a:r>
          </a:p>
          <a:p>
            <a:pPr algn="ctr"/>
            <a:r>
              <a:rPr lang="cs-CZ" sz="5400" dirty="0" smtClean="0"/>
              <a:t>prodejce </a:t>
            </a:r>
            <a:r>
              <a:rPr lang="cs-CZ" sz="5400" dirty="0" err="1" smtClean="0"/>
              <a:t>elektrozařízení</a:t>
            </a:r>
            <a:r>
              <a:rPr lang="cs-CZ" sz="5400" dirty="0" smtClean="0"/>
              <a:t> </a:t>
            </a:r>
          </a:p>
          <a:p>
            <a:pPr algn="ctr"/>
            <a:r>
              <a:rPr lang="cs-CZ" sz="5400" dirty="0" smtClean="0"/>
              <a:t>při </a:t>
            </a:r>
          </a:p>
          <a:p>
            <a:pPr algn="ctr"/>
            <a:r>
              <a:rPr lang="cs-CZ" sz="5400" dirty="0" smtClean="0"/>
              <a:t>prodeji nového</a:t>
            </a:r>
          </a:p>
          <a:p>
            <a:pPr algn="ctr"/>
            <a:r>
              <a:rPr lang="cs-CZ" sz="5400" dirty="0" smtClean="0"/>
              <a:t> </a:t>
            </a:r>
            <a:r>
              <a:rPr lang="cs-CZ" sz="5400" dirty="0" err="1" smtClean="0"/>
              <a:t>elektrozařízení</a:t>
            </a:r>
            <a:endParaRPr lang="cs-CZ" sz="5400" dirty="0"/>
          </a:p>
        </p:txBody>
      </p:sp>
      <p:sp>
        <p:nvSpPr>
          <p:cNvPr id="4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77265" y="535781"/>
            <a:ext cx="1296987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  <a:endParaRPr lang="cs-CZ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887538" y="3524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0243" name="AutoShape 3"/>
          <p:cNvSpPr>
            <a:spLocks noChangeArrowheads="1"/>
          </p:cNvSpPr>
          <p:nvPr/>
        </p:nvSpPr>
        <p:spPr bwMode="auto">
          <a:xfrm>
            <a:off x="395536" y="333375"/>
            <a:ext cx="8280919" cy="6119961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5400" dirty="0" smtClean="0"/>
              <a:t>Kam mohou občané </a:t>
            </a:r>
          </a:p>
          <a:p>
            <a:pPr algn="ctr"/>
            <a:r>
              <a:rPr lang="cs-CZ" sz="5400" dirty="0" smtClean="0"/>
              <a:t>odevzdat </a:t>
            </a:r>
          </a:p>
          <a:p>
            <a:pPr algn="ctr"/>
            <a:r>
              <a:rPr lang="cs-CZ" sz="5400" dirty="0" smtClean="0"/>
              <a:t>vysloužilou chladničku?</a:t>
            </a:r>
            <a:endParaRPr lang="cs-CZ" sz="5400" dirty="0"/>
          </a:p>
        </p:txBody>
      </p:sp>
      <p:sp>
        <p:nvSpPr>
          <p:cNvPr id="4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77265" y="535781"/>
            <a:ext cx="1296987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  <a:endParaRPr lang="cs-CZ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887538" y="3524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2291" name="AutoShape 3"/>
          <p:cNvSpPr>
            <a:spLocks noChangeArrowheads="1"/>
          </p:cNvSpPr>
          <p:nvPr/>
        </p:nvSpPr>
        <p:spPr bwMode="auto">
          <a:xfrm>
            <a:off x="539553" y="333375"/>
            <a:ext cx="8136904" cy="6047953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5400" dirty="0" smtClean="0"/>
              <a:t>Jakou barvu má </a:t>
            </a:r>
          </a:p>
          <a:p>
            <a:pPr algn="ctr"/>
            <a:r>
              <a:rPr lang="cs-CZ" sz="5400" dirty="0" smtClean="0"/>
              <a:t>nádoba na </a:t>
            </a:r>
            <a:r>
              <a:rPr lang="cs-CZ" sz="5400" dirty="0" err="1" smtClean="0"/>
              <a:t>elektroodpad</a:t>
            </a:r>
            <a:r>
              <a:rPr lang="cs-CZ" sz="5400" dirty="0" smtClean="0"/>
              <a:t> ?</a:t>
            </a:r>
            <a:endParaRPr lang="cs-CZ" sz="5400" dirty="0"/>
          </a:p>
        </p:txBody>
      </p:sp>
      <p:sp>
        <p:nvSpPr>
          <p:cNvPr id="4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77265" y="535781"/>
            <a:ext cx="1296987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  <a:endParaRPr lang="cs-CZ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1887538" y="3524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32771" name="AutoShape 3"/>
          <p:cNvSpPr>
            <a:spLocks noChangeArrowheads="1"/>
          </p:cNvSpPr>
          <p:nvPr/>
        </p:nvSpPr>
        <p:spPr bwMode="auto">
          <a:xfrm>
            <a:off x="467544" y="404664"/>
            <a:ext cx="8136903" cy="5688484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cs-CZ" sz="4800" b="1" dirty="0"/>
          </a:p>
        </p:txBody>
      </p:sp>
      <p:sp>
        <p:nvSpPr>
          <p:cNvPr id="4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51520" y="452002"/>
            <a:ext cx="1296987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  <a:endParaRPr lang="cs-CZ" dirty="0"/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1043608" y="1357050"/>
            <a:ext cx="810039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8528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cs-CZ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Je třeba před vhozením do kontejneru odstranit z PET lahve víčko a etiketu? </a:t>
            </a:r>
            <a:endParaRPr kumimoji="0" lang="cs-CZ" sz="9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1887538" y="3524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4339" name="AutoShape 3"/>
          <p:cNvSpPr>
            <a:spLocks noChangeArrowheads="1"/>
          </p:cNvSpPr>
          <p:nvPr/>
        </p:nvSpPr>
        <p:spPr bwMode="auto">
          <a:xfrm>
            <a:off x="467544" y="333375"/>
            <a:ext cx="8208911" cy="619196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5400" dirty="0" smtClean="0"/>
              <a:t>Patří PVC do </a:t>
            </a:r>
          </a:p>
          <a:p>
            <a:pPr algn="ctr"/>
            <a:r>
              <a:rPr lang="cs-CZ" sz="5400" dirty="0" smtClean="0"/>
              <a:t>kontejneru na plasty ?</a:t>
            </a:r>
            <a:endParaRPr lang="cs-CZ" sz="5400" dirty="0"/>
          </a:p>
        </p:txBody>
      </p:sp>
      <p:sp>
        <p:nvSpPr>
          <p:cNvPr id="4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99968" y="352425"/>
            <a:ext cx="1296987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  <a:endParaRPr lang="cs-CZ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1887538" y="3524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34819" name="AutoShape 3"/>
          <p:cNvSpPr>
            <a:spLocks noChangeArrowheads="1"/>
          </p:cNvSpPr>
          <p:nvPr/>
        </p:nvSpPr>
        <p:spPr bwMode="auto">
          <a:xfrm>
            <a:off x="521729" y="404812"/>
            <a:ext cx="8280919" cy="518442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6000" dirty="0" smtClean="0"/>
              <a:t>Co se vyrábí </a:t>
            </a:r>
          </a:p>
          <a:p>
            <a:pPr algn="ctr"/>
            <a:r>
              <a:rPr lang="cs-CZ" sz="6000" dirty="0" smtClean="0"/>
              <a:t>z </a:t>
            </a:r>
          </a:p>
          <a:p>
            <a:pPr algn="ctr"/>
            <a:r>
              <a:rPr lang="cs-CZ" sz="6000" dirty="0" smtClean="0"/>
              <a:t>recyklovatelných </a:t>
            </a:r>
          </a:p>
          <a:p>
            <a:pPr algn="ctr"/>
            <a:r>
              <a:rPr lang="cs-CZ" sz="6000" dirty="0" smtClean="0"/>
              <a:t>plastů ?</a:t>
            </a:r>
            <a:endParaRPr lang="cs-CZ" sz="6000" dirty="0"/>
          </a:p>
        </p:txBody>
      </p:sp>
      <p:sp>
        <p:nvSpPr>
          <p:cNvPr id="4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77265" y="535781"/>
            <a:ext cx="1296987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  <a:endParaRPr lang="cs-CZ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1887538" y="3524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36867" name="AutoShape 3"/>
          <p:cNvSpPr>
            <a:spLocks noChangeArrowheads="1"/>
          </p:cNvSpPr>
          <p:nvPr/>
        </p:nvSpPr>
        <p:spPr bwMode="auto">
          <a:xfrm>
            <a:off x="395536" y="333375"/>
            <a:ext cx="8280919" cy="5687913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5400" dirty="0" smtClean="0"/>
              <a:t>Jaká je doba rozkladu </a:t>
            </a:r>
          </a:p>
          <a:p>
            <a:pPr algn="ctr"/>
            <a:r>
              <a:rPr lang="cs-CZ" sz="5400" dirty="0" smtClean="0"/>
              <a:t>krabice od mléka ?</a:t>
            </a:r>
            <a:endParaRPr lang="cs-CZ" sz="5400" dirty="0"/>
          </a:p>
        </p:txBody>
      </p:sp>
      <p:sp>
        <p:nvSpPr>
          <p:cNvPr id="4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77265" y="535781"/>
            <a:ext cx="1296987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  <a:endParaRPr lang="cs-CZ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1887538" y="3524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38915" name="AutoShape 3"/>
          <p:cNvSpPr>
            <a:spLocks noChangeArrowheads="1"/>
          </p:cNvSpPr>
          <p:nvPr/>
        </p:nvSpPr>
        <p:spPr bwMode="auto">
          <a:xfrm>
            <a:off x="323528" y="333375"/>
            <a:ext cx="8352927" cy="5687913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6000" dirty="0" smtClean="0"/>
              <a:t>Jakou barvu má </a:t>
            </a:r>
          </a:p>
          <a:p>
            <a:pPr algn="ctr"/>
            <a:r>
              <a:rPr lang="cs-CZ" sz="6000" dirty="0" smtClean="0"/>
              <a:t>kontejner na </a:t>
            </a:r>
            <a:r>
              <a:rPr lang="cs-CZ" sz="6000" dirty="0" err="1" smtClean="0"/>
              <a:t>Pet</a:t>
            </a:r>
            <a:r>
              <a:rPr lang="cs-CZ" sz="6000" dirty="0" smtClean="0"/>
              <a:t> lahve ?</a:t>
            </a:r>
            <a:endParaRPr lang="cs-CZ" sz="6000" dirty="0"/>
          </a:p>
        </p:txBody>
      </p:sp>
      <p:sp>
        <p:nvSpPr>
          <p:cNvPr id="4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77265" y="535781"/>
            <a:ext cx="1296987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  <a:endParaRPr lang="cs-CZ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1887538" y="3524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43011" name="AutoShape 3"/>
          <p:cNvSpPr>
            <a:spLocks noChangeArrowheads="1"/>
          </p:cNvSpPr>
          <p:nvPr/>
        </p:nvSpPr>
        <p:spPr bwMode="auto">
          <a:xfrm>
            <a:off x="395535" y="535781"/>
            <a:ext cx="8352927" cy="6047953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5400" dirty="0" smtClean="0"/>
              <a:t>Kolik stromů </a:t>
            </a:r>
          </a:p>
          <a:p>
            <a:pPr algn="ctr"/>
            <a:r>
              <a:rPr lang="cs-CZ" sz="5400" dirty="0" smtClean="0"/>
              <a:t>musíme porazit, </a:t>
            </a:r>
          </a:p>
          <a:p>
            <a:pPr algn="ctr"/>
            <a:r>
              <a:rPr lang="cs-CZ" sz="5400" dirty="0" smtClean="0"/>
              <a:t>abychom vyrobili </a:t>
            </a:r>
          </a:p>
          <a:p>
            <a:pPr algn="ctr"/>
            <a:r>
              <a:rPr lang="cs-CZ" sz="5400" dirty="0" smtClean="0"/>
              <a:t>1 t papíru</a:t>
            </a:r>
            <a:endParaRPr lang="cs-CZ" sz="5400" dirty="0"/>
          </a:p>
        </p:txBody>
      </p:sp>
      <p:sp>
        <p:nvSpPr>
          <p:cNvPr id="4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127126" y="260648"/>
            <a:ext cx="1296987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  <a:endParaRPr lang="cs-CZ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1887538" y="3524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40963" name="AutoShape 3"/>
          <p:cNvSpPr>
            <a:spLocks noChangeArrowheads="1"/>
          </p:cNvSpPr>
          <p:nvPr/>
        </p:nvSpPr>
        <p:spPr bwMode="auto">
          <a:xfrm>
            <a:off x="323528" y="333375"/>
            <a:ext cx="8352927" cy="590393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5400" dirty="0" smtClean="0"/>
              <a:t>Ve které zemi byl </a:t>
            </a:r>
          </a:p>
          <a:p>
            <a:pPr algn="ctr"/>
            <a:r>
              <a:rPr lang="cs-CZ" sz="5400" dirty="0" smtClean="0"/>
              <a:t>poprvé vyroben papír?</a:t>
            </a:r>
            <a:endParaRPr lang="cs-CZ" sz="5400" dirty="0"/>
          </a:p>
        </p:txBody>
      </p:sp>
      <p:sp>
        <p:nvSpPr>
          <p:cNvPr id="4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77265" y="535781"/>
            <a:ext cx="1296987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  <a:endParaRPr lang="cs-CZ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1887538" y="3524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45059" name="AutoShape 3"/>
          <p:cNvSpPr>
            <a:spLocks noChangeArrowheads="1"/>
          </p:cNvSpPr>
          <p:nvPr/>
        </p:nvSpPr>
        <p:spPr bwMode="auto">
          <a:xfrm>
            <a:off x="395536" y="352425"/>
            <a:ext cx="8136904" cy="6100911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5400" dirty="0" smtClean="0"/>
              <a:t>Kolikrát lze recyklovat </a:t>
            </a:r>
          </a:p>
          <a:p>
            <a:pPr algn="ctr"/>
            <a:r>
              <a:rPr lang="cs-CZ" sz="5400" dirty="0" smtClean="0"/>
              <a:t>vytříděný papír </a:t>
            </a:r>
          </a:p>
          <a:p>
            <a:pPr algn="ctr"/>
            <a:r>
              <a:rPr lang="cs-CZ" sz="5400" dirty="0" smtClean="0"/>
              <a:t>v papírnách ?</a:t>
            </a:r>
            <a:endParaRPr lang="cs-CZ" sz="5400" dirty="0"/>
          </a:p>
        </p:txBody>
      </p:sp>
      <p:sp>
        <p:nvSpPr>
          <p:cNvPr id="4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77265" y="535781"/>
            <a:ext cx="1296987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  <a:endParaRPr lang="cs-CZ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1887538" y="3524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47107" name="AutoShape 3"/>
          <p:cNvSpPr>
            <a:spLocks noChangeArrowheads="1"/>
          </p:cNvSpPr>
          <p:nvPr/>
        </p:nvSpPr>
        <p:spPr bwMode="auto">
          <a:xfrm>
            <a:off x="539552" y="333375"/>
            <a:ext cx="8064895" cy="5399881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5400" dirty="0" smtClean="0"/>
              <a:t>Kde se recykluje </a:t>
            </a:r>
          </a:p>
          <a:p>
            <a:pPr algn="ctr"/>
            <a:r>
              <a:rPr lang="cs-CZ" sz="5400" dirty="0" smtClean="0"/>
              <a:t>vytříděný papír?</a:t>
            </a:r>
            <a:endParaRPr lang="cs-CZ" sz="5400" dirty="0"/>
          </a:p>
        </p:txBody>
      </p:sp>
      <p:sp>
        <p:nvSpPr>
          <p:cNvPr id="4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77264" y="352425"/>
            <a:ext cx="1296987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  <a:endParaRPr lang="cs-CZ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/>
          <p:cNvSpPr txBox="1">
            <a:spLocks noChangeArrowheads="1"/>
          </p:cNvSpPr>
          <p:nvPr/>
        </p:nvSpPr>
        <p:spPr bwMode="auto">
          <a:xfrm>
            <a:off x="1887538" y="3524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49155" name="AutoShape 3"/>
          <p:cNvSpPr>
            <a:spLocks noChangeArrowheads="1"/>
          </p:cNvSpPr>
          <p:nvPr/>
        </p:nvSpPr>
        <p:spPr bwMode="auto">
          <a:xfrm>
            <a:off x="467544" y="333375"/>
            <a:ext cx="8136903" cy="547188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5400" dirty="0" smtClean="0"/>
              <a:t>Jakou barvu má </a:t>
            </a:r>
          </a:p>
          <a:p>
            <a:pPr algn="ctr"/>
            <a:r>
              <a:rPr lang="cs-CZ" sz="5400" dirty="0" smtClean="0"/>
              <a:t>kontejner na papír ?</a:t>
            </a:r>
            <a:endParaRPr lang="cs-CZ" sz="5400" dirty="0"/>
          </a:p>
        </p:txBody>
      </p:sp>
      <p:sp>
        <p:nvSpPr>
          <p:cNvPr id="4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77265" y="535781"/>
            <a:ext cx="1296987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  <a:endParaRPr lang="cs-CZ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1887538" y="3524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53251" name="AutoShape 3"/>
          <p:cNvSpPr>
            <a:spLocks noChangeArrowheads="1"/>
          </p:cNvSpPr>
          <p:nvPr/>
        </p:nvSpPr>
        <p:spPr bwMode="auto">
          <a:xfrm>
            <a:off x="251520" y="333375"/>
            <a:ext cx="8640960" cy="619196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6000" dirty="0" smtClean="0"/>
              <a:t>Proč je nutné oddělovat </a:t>
            </a:r>
          </a:p>
          <a:p>
            <a:pPr algn="ctr"/>
            <a:r>
              <a:rPr lang="cs-CZ" sz="6000" dirty="0" smtClean="0"/>
              <a:t>sklo podle barvy ?</a:t>
            </a:r>
          </a:p>
        </p:txBody>
      </p:sp>
      <p:sp>
        <p:nvSpPr>
          <p:cNvPr id="4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15674" y="30206"/>
            <a:ext cx="1296987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  <a:endParaRPr lang="cs-CZ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1887538" y="3524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51203" name="AutoShape 3"/>
          <p:cNvSpPr>
            <a:spLocks noChangeArrowheads="1"/>
          </p:cNvSpPr>
          <p:nvPr/>
        </p:nvSpPr>
        <p:spPr bwMode="auto">
          <a:xfrm>
            <a:off x="611560" y="333375"/>
            <a:ext cx="7920879" cy="590393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5400" dirty="0" smtClean="0"/>
              <a:t>Mohu vyhodit do </a:t>
            </a:r>
          </a:p>
          <a:p>
            <a:pPr algn="ctr"/>
            <a:r>
              <a:rPr lang="cs-CZ" sz="5400" dirty="0" smtClean="0"/>
              <a:t>kontejneru na </a:t>
            </a:r>
          </a:p>
          <a:p>
            <a:pPr algn="ctr"/>
            <a:r>
              <a:rPr lang="cs-CZ" sz="5400" dirty="0" smtClean="0"/>
              <a:t>sklo porcelánový talíř ?</a:t>
            </a:r>
            <a:endParaRPr lang="cs-CZ" sz="5400" dirty="0"/>
          </a:p>
        </p:txBody>
      </p:sp>
      <p:sp>
        <p:nvSpPr>
          <p:cNvPr id="4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77265" y="535781"/>
            <a:ext cx="1296987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  <a:endParaRPr lang="cs-CZ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2"/>
          <p:cNvSpPr txBox="1">
            <a:spLocks noChangeArrowheads="1"/>
          </p:cNvSpPr>
          <p:nvPr/>
        </p:nvSpPr>
        <p:spPr bwMode="auto">
          <a:xfrm>
            <a:off x="1887538" y="3524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55299" name="AutoShape 3"/>
          <p:cNvSpPr>
            <a:spLocks noChangeArrowheads="1"/>
          </p:cNvSpPr>
          <p:nvPr/>
        </p:nvSpPr>
        <p:spPr bwMode="auto">
          <a:xfrm>
            <a:off x="755576" y="535781"/>
            <a:ext cx="7776864" cy="580953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cs-CZ" sz="6000" dirty="0" smtClean="0"/>
          </a:p>
          <a:p>
            <a:pPr algn="ctr"/>
            <a:r>
              <a:rPr lang="cs-CZ" sz="6000" dirty="0" smtClean="0"/>
              <a:t>Jak dlouho by </a:t>
            </a:r>
          </a:p>
          <a:p>
            <a:pPr algn="ctr"/>
            <a:r>
              <a:rPr lang="cs-CZ" sz="6000" dirty="0" smtClean="0"/>
              <a:t>se rozkládalo </a:t>
            </a:r>
          </a:p>
          <a:p>
            <a:pPr algn="ctr"/>
            <a:r>
              <a:rPr lang="cs-CZ" sz="6000" dirty="0" smtClean="0"/>
              <a:t>sklo v přírodě ?</a:t>
            </a:r>
            <a:endParaRPr lang="cs-CZ" sz="6000" dirty="0"/>
          </a:p>
        </p:txBody>
      </p:sp>
      <p:sp>
        <p:nvSpPr>
          <p:cNvPr id="4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77264" y="260648"/>
            <a:ext cx="1296987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  <a:endParaRPr lang="cs-CZ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1887538" y="3524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57347" name="AutoShape 3"/>
          <p:cNvSpPr>
            <a:spLocks noChangeArrowheads="1"/>
          </p:cNvSpPr>
          <p:nvPr/>
        </p:nvSpPr>
        <p:spPr bwMode="auto">
          <a:xfrm>
            <a:off x="539552" y="333375"/>
            <a:ext cx="8208911" cy="547188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6000" dirty="0" smtClean="0"/>
              <a:t>Tabulkové sklo </a:t>
            </a:r>
          </a:p>
          <a:p>
            <a:pPr algn="ctr"/>
            <a:r>
              <a:rPr lang="cs-CZ" sz="6000" dirty="0" smtClean="0"/>
              <a:t>patří do kontejneru </a:t>
            </a:r>
          </a:p>
          <a:p>
            <a:pPr algn="ctr"/>
            <a:r>
              <a:rPr lang="cs-CZ" sz="6000" dirty="0" smtClean="0"/>
              <a:t>na bílé </a:t>
            </a:r>
          </a:p>
          <a:p>
            <a:pPr algn="ctr"/>
            <a:r>
              <a:rPr lang="cs-CZ" sz="6000" dirty="0" smtClean="0"/>
              <a:t>nebo barevné sklo ?</a:t>
            </a:r>
            <a:endParaRPr lang="cs-CZ" sz="6000" dirty="0"/>
          </a:p>
        </p:txBody>
      </p:sp>
      <p:sp>
        <p:nvSpPr>
          <p:cNvPr id="4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77265" y="535781"/>
            <a:ext cx="1296987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  <a:endParaRPr lang="cs-CZ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"/>
          <p:cNvSpPr txBox="1">
            <a:spLocks noChangeArrowheads="1"/>
          </p:cNvSpPr>
          <p:nvPr/>
        </p:nvSpPr>
        <p:spPr bwMode="auto">
          <a:xfrm>
            <a:off x="1887538" y="3524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59395" name="AutoShape 3"/>
          <p:cNvSpPr>
            <a:spLocks noChangeArrowheads="1"/>
          </p:cNvSpPr>
          <p:nvPr/>
        </p:nvSpPr>
        <p:spPr bwMode="auto">
          <a:xfrm>
            <a:off x="467544" y="333375"/>
            <a:ext cx="8136903" cy="590393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6600" dirty="0" smtClean="0"/>
              <a:t>Jakou barvu má </a:t>
            </a:r>
          </a:p>
          <a:p>
            <a:pPr algn="ctr"/>
            <a:r>
              <a:rPr lang="cs-CZ" sz="6600" dirty="0" smtClean="0"/>
              <a:t>kontejner na bílé a </a:t>
            </a:r>
          </a:p>
          <a:p>
            <a:pPr algn="ctr"/>
            <a:r>
              <a:rPr lang="cs-CZ" sz="6600" dirty="0" smtClean="0"/>
              <a:t>  jaké na barevné sklo?</a:t>
            </a:r>
            <a:endParaRPr lang="cs-CZ" sz="6600" dirty="0"/>
          </a:p>
        </p:txBody>
      </p:sp>
      <p:sp>
        <p:nvSpPr>
          <p:cNvPr id="4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77265" y="535781"/>
            <a:ext cx="1296987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  <a:endParaRPr lang="cs-CZ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/>
          <p:cNvSpPr txBox="1">
            <a:spLocks noChangeArrowheads="1"/>
          </p:cNvSpPr>
          <p:nvPr/>
        </p:nvSpPr>
        <p:spPr bwMode="auto">
          <a:xfrm>
            <a:off x="1887538" y="3524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61443" name="AutoShape 3"/>
          <p:cNvSpPr>
            <a:spLocks noChangeArrowheads="1"/>
          </p:cNvSpPr>
          <p:nvPr/>
        </p:nvSpPr>
        <p:spPr bwMode="auto">
          <a:xfrm>
            <a:off x="251520" y="333375"/>
            <a:ext cx="8712968" cy="633598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6000" dirty="0" smtClean="0"/>
              <a:t>Jakou nebezpečnou</a:t>
            </a:r>
          </a:p>
          <a:p>
            <a:pPr algn="ctr"/>
            <a:r>
              <a:rPr lang="cs-CZ" sz="6000" dirty="0" smtClean="0"/>
              <a:t>látku označuje </a:t>
            </a:r>
          </a:p>
          <a:p>
            <a:pPr algn="ctr"/>
            <a:r>
              <a:rPr lang="cs-CZ" sz="6000" dirty="0" smtClean="0"/>
              <a:t>tento piktogram</a:t>
            </a:r>
          </a:p>
          <a:p>
            <a:pPr algn="ctr"/>
            <a:endParaRPr lang="cs-CZ" sz="6000" dirty="0" smtClean="0"/>
          </a:p>
        </p:txBody>
      </p:sp>
      <p:sp>
        <p:nvSpPr>
          <p:cNvPr id="4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74290" y="188640"/>
            <a:ext cx="1296987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  <a:endParaRPr lang="cs-CZ" dirty="0"/>
          </a:p>
        </p:txBody>
      </p:sp>
      <p:pic>
        <p:nvPicPr>
          <p:cNvPr id="5" name="Obrázek 4" descr="toxický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4365104"/>
            <a:ext cx="2133600" cy="2143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ext Box 2"/>
          <p:cNvSpPr txBox="1">
            <a:spLocks noChangeArrowheads="1"/>
          </p:cNvSpPr>
          <p:nvPr/>
        </p:nvSpPr>
        <p:spPr bwMode="auto">
          <a:xfrm>
            <a:off x="1887538" y="3524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251520" y="333375"/>
            <a:ext cx="8424936" cy="5903937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6000" dirty="0" smtClean="0"/>
              <a:t>Proč se nesmí vyvážet </a:t>
            </a:r>
          </a:p>
          <a:p>
            <a:pPr algn="ctr"/>
            <a:r>
              <a:rPr lang="cs-CZ" sz="6000" dirty="0" smtClean="0"/>
              <a:t>nebezpečný </a:t>
            </a:r>
          </a:p>
          <a:p>
            <a:pPr algn="ctr"/>
            <a:r>
              <a:rPr lang="cs-CZ" sz="6000" dirty="0" smtClean="0"/>
              <a:t>odpad do vesmíru ?</a:t>
            </a:r>
            <a:endParaRPr lang="cs-CZ" sz="6000" dirty="0"/>
          </a:p>
        </p:txBody>
      </p:sp>
      <p:sp>
        <p:nvSpPr>
          <p:cNvPr id="4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77265" y="535781"/>
            <a:ext cx="1296987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  <a:endParaRPr lang="cs-CZ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1887538" y="352425"/>
            <a:ext cx="184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65539" name="AutoShape 3"/>
          <p:cNvSpPr>
            <a:spLocks noChangeArrowheads="1"/>
          </p:cNvSpPr>
          <p:nvPr/>
        </p:nvSpPr>
        <p:spPr bwMode="auto">
          <a:xfrm>
            <a:off x="251520" y="333374"/>
            <a:ext cx="8568952" cy="626397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6000" dirty="0" smtClean="0"/>
              <a:t>Jak poznám </a:t>
            </a:r>
          </a:p>
          <a:p>
            <a:pPr algn="ctr"/>
            <a:r>
              <a:rPr lang="cs-CZ" sz="6000" dirty="0" smtClean="0"/>
              <a:t>nebezpečný odpad ?</a:t>
            </a:r>
          </a:p>
        </p:txBody>
      </p:sp>
      <p:sp>
        <p:nvSpPr>
          <p:cNvPr id="4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251520" y="188640"/>
            <a:ext cx="1296987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  <a:endParaRPr lang="cs-CZ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3"/>
          <p:cNvSpPr>
            <a:spLocks noChangeArrowheads="1"/>
          </p:cNvSpPr>
          <p:nvPr/>
        </p:nvSpPr>
        <p:spPr bwMode="auto">
          <a:xfrm>
            <a:off x="251520" y="333374"/>
            <a:ext cx="8568952" cy="626397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6000" dirty="0" smtClean="0"/>
              <a:t>Co jsou nebezpečné </a:t>
            </a:r>
          </a:p>
          <a:p>
            <a:pPr algn="ctr"/>
            <a:r>
              <a:rPr lang="cs-CZ" sz="6000" dirty="0" smtClean="0"/>
              <a:t>složky </a:t>
            </a:r>
          </a:p>
          <a:p>
            <a:pPr algn="ctr"/>
            <a:r>
              <a:rPr lang="cs-CZ" sz="6000" dirty="0" smtClean="0"/>
              <a:t>komunálního odpadu ?</a:t>
            </a:r>
            <a:endParaRPr lang="cs-CZ" sz="6000" dirty="0"/>
          </a:p>
        </p:txBody>
      </p:sp>
      <p:sp>
        <p:nvSpPr>
          <p:cNvPr id="3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77265" y="535781"/>
            <a:ext cx="1296987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95686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3"/>
          <p:cNvSpPr>
            <a:spLocks noChangeArrowheads="1"/>
          </p:cNvSpPr>
          <p:nvPr/>
        </p:nvSpPr>
        <p:spPr bwMode="auto">
          <a:xfrm>
            <a:off x="251520" y="333374"/>
            <a:ext cx="8568952" cy="626397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sz="6000" dirty="0" smtClean="0"/>
              <a:t>Kde můžeme odevzdat </a:t>
            </a:r>
          </a:p>
          <a:p>
            <a:pPr algn="ctr"/>
            <a:r>
              <a:rPr lang="cs-CZ" sz="6000" dirty="0" smtClean="0"/>
              <a:t>nebezpečný odpad ?</a:t>
            </a:r>
            <a:endParaRPr lang="cs-CZ" sz="6000" dirty="0"/>
          </a:p>
        </p:txBody>
      </p:sp>
      <p:sp>
        <p:nvSpPr>
          <p:cNvPr id="3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77265" y="535781"/>
            <a:ext cx="1296987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6208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TextovéPole 1"/>
          <p:cNvSpPr txBox="1">
            <a:spLocks noChangeArrowheads="1"/>
          </p:cNvSpPr>
          <p:nvPr/>
        </p:nvSpPr>
        <p:spPr bwMode="auto">
          <a:xfrm>
            <a:off x="500063" y="1951038"/>
            <a:ext cx="8344977" cy="4247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FontTx/>
              <a:buAutoNum type="arabicPeriod"/>
            </a:pPr>
            <a:r>
              <a:rPr lang="cs-CZ" dirty="0"/>
              <a:t>Třída se rozdělí do </a:t>
            </a:r>
            <a:r>
              <a:rPr lang="cs-CZ" dirty="0" smtClean="0"/>
              <a:t>2 - 3 </a:t>
            </a:r>
            <a:r>
              <a:rPr lang="cs-CZ" dirty="0"/>
              <a:t>skupin.</a:t>
            </a:r>
          </a:p>
          <a:p>
            <a:pPr eaLnBrk="1" hangingPunct="1">
              <a:buFontTx/>
              <a:buAutoNum type="arabicPeriod"/>
            </a:pPr>
            <a:endParaRPr lang="cs-CZ" dirty="0"/>
          </a:p>
          <a:p>
            <a:pPr eaLnBrk="1" hangingPunct="1"/>
            <a:r>
              <a:rPr lang="cs-CZ" dirty="0" smtClean="0"/>
              <a:t>2</a:t>
            </a:r>
            <a:r>
              <a:rPr lang="cs-CZ" dirty="0"/>
              <a:t>.   Losem se určí pořadí, v kterém budou skupiny vybírat otázky.</a:t>
            </a:r>
          </a:p>
          <a:p>
            <a:pPr eaLnBrk="1" hangingPunct="1">
              <a:buFontTx/>
              <a:buAutoNum type="arabicPeriod"/>
            </a:pPr>
            <a:endParaRPr lang="cs-CZ" dirty="0"/>
          </a:p>
          <a:p>
            <a:pPr eaLnBrk="1" hangingPunct="1"/>
            <a:r>
              <a:rPr lang="cs-CZ" dirty="0" smtClean="0"/>
              <a:t>3</a:t>
            </a:r>
            <a:r>
              <a:rPr lang="cs-CZ" dirty="0"/>
              <a:t>.   Na vybranou otázku může odpovídat pouze </a:t>
            </a:r>
            <a:r>
              <a:rPr lang="cs-CZ" dirty="0" smtClean="0"/>
              <a:t>člen vybírající </a:t>
            </a:r>
            <a:r>
              <a:rPr lang="cs-CZ" dirty="0"/>
              <a:t>skupiny.</a:t>
            </a:r>
          </a:p>
          <a:p>
            <a:pPr eaLnBrk="1" hangingPunct="1">
              <a:buFontTx/>
              <a:buAutoNum type="arabicPeriod"/>
            </a:pPr>
            <a:endParaRPr lang="cs-CZ" dirty="0"/>
          </a:p>
          <a:p>
            <a:pPr eaLnBrk="1" hangingPunct="1"/>
            <a:r>
              <a:rPr lang="cs-CZ" dirty="0" smtClean="0"/>
              <a:t>4</a:t>
            </a:r>
            <a:r>
              <a:rPr lang="cs-CZ" dirty="0"/>
              <a:t>.   Při správné odpovědi získá skupina příslušný počet bodů, </a:t>
            </a:r>
            <a:br>
              <a:rPr lang="cs-CZ" dirty="0"/>
            </a:br>
            <a:r>
              <a:rPr lang="cs-CZ" dirty="0"/>
              <a:t>při špatné odpovědi se počet bodů neodečítá.</a:t>
            </a:r>
          </a:p>
          <a:p>
            <a:pPr eaLnBrk="1" hangingPunct="1"/>
            <a:endParaRPr lang="cs-CZ" dirty="0"/>
          </a:p>
          <a:p>
            <a:pPr eaLnBrk="1" hangingPunct="1">
              <a:buAutoNum type="arabicPeriod" startAt="5"/>
            </a:pPr>
            <a:r>
              <a:rPr lang="cs-CZ" dirty="0" smtClean="0"/>
              <a:t>Na </a:t>
            </a:r>
            <a:r>
              <a:rPr lang="cs-CZ" dirty="0"/>
              <a:t>tabuli se zapisují počty bodů. Vyhrává skupina s nejvyšším počtem bodů</a:t>
            </a:r>
            <a:r>
              <a:rPr lang="cs-CZ" dirty="0" smtClean="0"/>
              <a:t>.</a:t>
            </a:r>
          </a:p>
          <a:p>
            <a:pPr eaLnBrk="1" hangingPunct="1">
              <a:buAutoNum type="arabicPeriod" startAt="5"/>
            </a:pPr>
            <a:endParaRPr lang="cs-CZ" dirty="0" smtClean="0"/>
          </a:p>
          <a:p>
            <a:pPr eaLnBrk="1" hangingPunct="1">
              <a:buAutoNum type="arabicPeriod" startAt="5"/>
            </a:pPr>
            <a:r>
              <a:rPr lang="cs-CZ" dirty="0" smtClean="0"/>
              <a:t>Kontrolu správnosti zodpovězených otázek provádí ostatní skupiny ve</a:t>
            </a:r>
          </a:p>
          <a:p>
            <a:pPr marL="0" indent="0" eaLnBrk="1" hangingPunct="1"/>
            <a:r>
              <a:rPr lang="cs-CZ" dirty="0" smtClean="0"/>
              <a:t>      spolupráci s učitelem.</a:t>
            </a:r>
          </a:p>
          <a:p>
            <a:pPr marL="0" indent="0" eaLnBrk="1" hangingPunct="1"/>
            <a:endParaRPr lang="cs-CZ" dirty="0"/>
          </a:p>
          <a:p>
            <a:pPr marL="0" indent="0" eaLnBrk="1" hangingPunct="1"/>
            <a:r>
              <a:rPr lang="cs-CZ" dirty="0" smtClean="0"/>
              <a:t>7. Na zodpovězení otázky má skupina vždy časový limit 1-2 minuty.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714612" y="285728"/>
            <a:ext cx="4147290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Pravidla hry</a:t>
            </a:r>
          </a:p>
        </p:txBody>
      </p:sp>
      <p:sp>
        <p:nvSpPr>
          <p:cNvPr id="129028" name="Oval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428625" y="0"/>
            <a:ext cx="1296988" cy="1441450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Zpět</a:t>
            </a:r>
          </a:p>
          <a:p>
            <a:pPr algn="ctr"/>
            <a:r>
              <a:rPr lang="cs-CZ" dirty="0" smtClean="0"/>
              <a:t>na</a:t>
            </a:r>
          </a:p>
          <a:p>
            <a:pPr algn="ctr"/>
            <a:r>
              <a:rPr lang="cs-CZ" dirty="0" smtClean="0"/>
              <a:t>výběr</a:t>
            </a:r>
          </a:p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764704"/>
            <a:ext cx="820891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Pomůcka pro učitele - některé odpovědi:</a:t>
            </a:r>
          </a:p>
          <a:p>
            <a:r>
              <a:rPr lang="cs-CZ" dirty="0" smtClean="0"/>
              <a:t>Kolikrát</a:t>
            </a:r>
            <a:r>
              <a:rPr lang="cs-CZ" b="1" dirty="0" smtClean="0"/>
              <a:t> </a:t>
            </a:r>
            <a:r>
              <a:rPr lang="cs-CZ" dirty="0" smtClean="0"/>
              <a:t>lze recyklovat papír – </a:t>
            </a:r>
            <a:r>
              <a:rPr lang="cs-CZ" b="1" dirty="0" smtClean="0"/>
              <a:t>5-8 krát</a:t>
            </a:r>
          </a:p>
          <a:p>
            <a:r>
              <a:rPr lang="cs-CZ" dirty="0" smtClean="0"/>
              <a:t>Proč je nutné oddělovat sklo podle barvy – </a:t>
            </a:r>
            <a:r>
              <a:rPr lang="cs-CZ" b="1" dirty="0" smtClean="0"/>
              <a:t>recyklace čirého skla je jednodušší</a:t>
            </a:r>
          </a:p>
          <a:p>
            <a:r>
              <a:rPr lang="cs-CZ" dirty="0" smtClean="0"/>
              <a:t>Jak dlouho by se rozkládalo sklo v přírodě – </a:t>
            </a:r>
            <a:r>
              <a:rPr lang="cs-CZ" b="1" dirty="0" smtClean="0"/>
              <a:t>3000 let</a:t>
            </a:r>
          </a:p>
          <a:p>
            <a:r>
              <a:rPr lang="cs-CZ" dirty="0" smtClean="0"/>
              <a:t>Tabulkové sklo patří do – </a:t>
            </a:r>
            <a:r>
              <a:rPr lang="cs-CZ" b="1" dirty="0" smtClean="0"/>
              <a:t>kontejneru na barevné sklo, pro svoje chemické složení a obsah železa</a:t>
            </a:r>
          </a:p>
          <a:p>
            <a:r>
              <a:rPr lang="cs-CZ" dirty="0" smtClean="0"/>
              <a:t>Jak poznám nebezpečný odpad – </a:t>
            </a:r>
            <a:r>
              <a:rPr lang="cs-CZ" b="1" dirty="0" err="1" smtClean="0"/>
              <a:t>odpad</a:t>
            </a:r>
            <a:r>
              <a:rPr lang="cs-CZ" b="1" dirty="0" smtClean="0"/>
              <a:t> vyhovující 1 nebo více nebezpečnou vlastností uvedenou v zákoně o odpadech(výbušnost, toxicita,hořlavost,dráždivost)</a:t>
            </a:r>
          </a:p>
          <a:p>
            <a:r>
              <a:rPr lang="cs-CZ" dirty="0" smtClean="0"/>
              <a:t>Kolik stromů se musí, abychom vyrobili 1 t papíru – </a:t>
            </a:r>
            <a:r>
              <a:rPr lang="cs-CZ" b="1" dirty="0" smtClean="0"/>
              <a:t>17 vzrostlých stromů</a:t>
            </a:r>
          </a:p>
          <a:p>
            <a:r>
              <a:rPr lang="cs-CZ" dirty="0" smtClean="0"/>
              <a:t>Jaká je doba rozkladu krabice od mléka – </a:t>
            </a:r>
            <a:r>
              <a:rPr lang="cs-CZ" b="1" dirty="0" smtClean="0"/>
              <a:t>5-15 let</a:t>
            </a:r>
          </a:p>
          <a:p>
            <a:r>
              <a:rPr lang="cs-CZ" dirty="0" smtClean="0"/>
              <a:t>Patří PVC do kontejneru na plasty – </a:t>
            </a:r>
            <a:r>
              <a:rPr lang="cs-CZ" b="1" dirty="0" smtClean="0"/>
              <a:t>ne</a:t>
            </a:r>
          </a:p>
          <a:p>
            <a:r>
              <a:rPr lang="cs-CZ" dirty="0" smtClean="0"/>
              <a:t>Je potřeba před vhozením do kontejneru </a:t>
            </a:r>
            <a:r>
              <a:rPr lang="cs-CZ" dirty="0" err="1" smtClean="0"/>
              <a:t>Pet</a:t>
            </a:r>
            <a:r>
              <a:rPr lang="cs-CZ" dirty="0" smtClean="0"/>
              <a:t> lahve oddělovat víčka – </a:t>
            </a:r>
            <a:r>
              <a:rPr lang="cs-CZ" b="1" dirty="0" smtClean="0"/>
              <a:t>ne</a:t>
            </a:r>
          </a:p>
          <a:p>
            <a:r>
              <a:rPr lang="cs-CZ" dirty="0" smtClean="0"/>
              <a:t>Co se vyrábí z recyklovaných plastů – </a:t>
            </a:r>
            <a:r>
              <a:rPr lang="cs-CZ" b="1" dirty="0" smtClean="0"/>
              <a:t>zabraňovací dlaždice, chodníky, obrubníky, plastové laťky, protihlukové stěny, květináče, vybavení dětských hřišť</a:t>
            </a:r>
          </a:p>
          <a:p>
            <a:endParaRPr lang="cs-CZ" dirty="0" smtClean="0"/>
          </a:p>
          <a:p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90918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1400</TotalTime>
  <Words>535</Words>
  <Application>Microsoft Macintosh PowerPoint</Application>
  <PresentationFormat>On-screen Show (4:3)</PresentationFormat>
  <Paragraphs>214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Aerodynamika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Český jazyk riskuj</dc:title>
  <dc:creator>Marie Jelínková</dc:creator>
  <cp:lastModifiedBy>Mgr. Ilona Johnová Koukalová</cp:lastModifiedBy>
  <cp:revision>96</cp:revision>
  <cp:lastPrinted>2014-04-07T09:00:41Z</cp:lastPrinted>
  <dcterms:created xsi:type="dcterms:W3CDTF">2009-06-28T10:48:30Z</dcterms:created>
  <dcterms:modified xsi:type="dcterms:W3CDTF">2014-04-07T09:01:08Z</dcterms:modified>
</cp:coreProperties>
</file>